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17" r:id="rId3"/>
    <p:sldId id="1027" r:id="rId4"/>
    <p:sldId id="422" r:id="rId5"/>
    <p:sldId id="1121" r:id="rId6"/>
    <p:sldId id="1125" r:id="rId7"/>
    <p:sldId id="1075" r:id="rId8"/>
    <p:sldId id="1095" r:id="rId9"/>
    <p:sldId id="1104" r:id="rId10"/>
    <p:sldId id="1115" r:id="rId11"/>
    <p:sldId id="112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694"/>
  </p:normalViewPr>
  <p:slideViewPr>
    <p:cSldViewPr snapToGrid="0">
      <p:cViewPr varScale="1">
        <p:scale>
          <a:sx n="121" d="100"/>
          <a:sy n="121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58332-54B4-F645-AB05-C3070E8A62A0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4B20F-BBE8-8A4C-94D1-911E6BFE06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36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1F4B8-3CB8-9748-A50A-1C1E02272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1F4B8-3CB8-9748-A50A-1C1E022726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7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8706-653A-47BB-87FC-B01517C3B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4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68706-653A-47BB-87FC-B01517C3B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1F4B8-3CB8-9748-A50A-1C1E022726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2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14415-2955-EF88-82D2-C32BF7E02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5D62-4A23-6A53-792C-255DA0F4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68F96-8E16-D0C4-271C-99D86C5D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9DAE-6CB6-9258-808F-8D79965F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34E90-3CD8-58D8-17F2-121D0C91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084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CD848-0E5F-B0F3-4A1E-B94C706B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B0F3A5-7E1E-3546-4A5C-66D99D069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B22E6-BCB4-1984-8094-1D9AEE1E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19977-AF4F-9FB1-48DF-E1F4B664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F1277-CBCE-E61F-B803-98B47032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20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A85876-C451-DB56-B2F0-CD34E063C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1F07E7-8402-49FD-0EE6-4874707D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BC2DF-3316-4E0F-FC04-F1E285C0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A5DC5-27A3-65E5-C69C-B9CE6034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E1DB99-7521-76BF-7D96-0764555D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5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" userDrawn="1">
  <p:cSld name="Table of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97824" y="299453"/>
            <a:ext cx="8080632" cy="721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FA8C4E-F8BF-824C-5F24-3974B75B09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97824" y="898451"/>
            <a:ext cx="4433887" cy="40935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kumimoji="1" lang="ko-Kore-KR" altLang="en-US" dirty="0"/>
              <a:t>부제목을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691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B4369-E7BD-6CB3-876B-43AD1083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C34C7-6351-E4C1-4E39-2A7816B74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9599F-D3EE-99F7-7C58-0CE1FC98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802D5-DFCA-BF9A-A928-76012AD4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E9A33-DE16-DD9F-CD36-D4C0B5F8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8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F336E-EED6-B34A-C911-5F799EB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D111C-ED40-1F93-8AF7-1F90EEC8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583D8-D975-E15D-E6F0-1C8A51D8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AE259-4C12-6156-AD8F-AB8F52C5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630F9-9F14-70F6-D045-BBB54D47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98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5671F-5978-72CE-809C-3047A621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BA810-5155-DA8A-DA46-21CA46B8C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F4CF9-570D-2576-96F2-DA842596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8E599-C5FA-B557-A950-311F5830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58E507-79DF-2AEE-83EC-C0802305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A99C57-4CC3-2142-71CD-190C93F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092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2FB4B-E2E8-41C9-294F-C69C32B7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B2D2E-9943-BBC0-53A0-C1FDC0294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EDA9B-A32A-3F78-C624-9BCC615FD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7B2867-7100-A114-59EB-4A07CA6EC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364ECB-5034-3117-193B-26A80848C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1E49B1-02A3-EC27-A460-3C3758EA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02B4E-83C3-A57C-B515-457434DC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484CF1-AE13-0BBC-7005-E62D337E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24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913F8-D973-60B5-D65E-6FB8C14E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6AC493-0223-B768-184A-A0396B45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E02DA9-4187-8C49-119A-A5394AF1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692C1-2C6E-4050-9D04-F6C2113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9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1C2B78-5E7D-D388-CA85-1AF524B2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25D0F4-089A-5691-FAB1-9BE19466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7E5B9-32A8-F5B3-F461-B32A00B7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321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E41FE-6EAE-87A1-65F8-6F035EF6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8EC6D-E86D-8E8C-B9C0-5EE2DBB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0542D-380F-DBC9-EEE5-B7540F9D1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73AC6E-5699-8EF6-D32D-D93FE582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F5A47-6F9E-94BC-CB2D-08E5A405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8FBD-459C-AD08-40DF-C4DF648D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3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69B0D-419F-5808-9543-5CB27DBC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E695D9-310D-DF72-E1CF-2A9C0662D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35953-FB5A-BB3A-5B40-8215D551A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A2A3C-CC28-ACB9-6376-F12C02E5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7DA19-7B0F-FF79-AC63-F9892B73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FED21-48D7-5785-8AF0-AFFDD947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25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C8246A-9EC0-1D61-1771-1F3B3613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890DF2-224B-68D6-E843-BA7251D4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0FD71-15E8-C037-09FF-0FBBA1EFC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DF80CC-06A6-2941-A29B-3E8056F60391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F2EA-93CD-D05D-F373-4D0E4DC10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F9E24-78F2-1A02-C15E-1CDF72A60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FE595-0CA9-B741-ADDA-E731D04C8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33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47B4F0-C8BA-2F2A-0585-9458816D03F0}"/>
              </a:ext>
            </a:extLst>
          </p:cNvPr>
          <p:cNvSpPr/>
          <p:nvPr/>
        </p:nvSpPr>
        <p:spPr>
          <a:xfrm>
            <a:off x="278674" y="613093"/>
            <a:ext cx="11634652" cy="5972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C18B2-9B1D-4939-CF2E-A011E4B09D3D}"/>
              </a:ext>
            </a:extLst>
          </p:cNvPr>
          <p:cNvSpPr txBox="1"/>
          <p:nvPr/>
        </p:nvSpPr>
        <p:spPr>
          <a:xfrm>
            <a:off x="-117564" y="2160557"/>
            <a:ext cx="12030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TENET+: a tool for reconstructing gene networks by integrating single cell expression and</a:t>
            </a:r>
            <a:r>
              <a:rPr lang="ko-KR" alt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ko-KR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chromatin accessibility data</a:t>
            </a:r>
            <a:endParaRPr lang="en" altLang="ko-KR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E086-7A72-B698-8C71-9EB08FA697F6}"/>
              </a:ext>
            </a:extLst>
          </p:cNvPr>
          <p:cNvSpPr txBox="1"/>
          <p:nvPr/>
        </p:nvSpPr>
        <p:spPr>
          <a:xfrm>
            <a:off x="1340725" y="3569333"/>
            <a:ext cx="9510549" cy="164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210 맨발의청춘 L" panose="02020603020101020101"/>
                <a:cs typeface="Arial" panose="020B0604020202020204" pitchFamily="34" charset="0"/>
              </a:rPr>
              <a:t>Hyeon Kyu Kim</a:t>
            </a: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210 맨발의청춘 L" panose="02020603020101020101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Lab. for  single Cell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Soongsil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Advised by Prof. 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Junil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한컴 고딕" panose="02000500000000000000" pitchFamily="2" charset="-127"/>
                <a:cs typeface="Arial" panose="020B0604020202020204" pitchFamily="34" charset="0"/>
              </a:rPr>
              <a:t> Kim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210 맨발의청춘 L" panose="02020603020101020101"/>
              <a:cs typeface="Arial" panose="020B0604020202020204" pitchFamily="34" charset="0"/>
            </a:endParaRPr>
          </a:p>
        </p:txBody>
      </p:sp>
      <p:pic>
        <p:nvPicPr>
          <p:cNvPr id="3" name="그림 2" descr="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D8786472-1C33-F8CB-5010-AB931AC7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742" y="4247385"/>
            <a:ext cx="1398102" cy="992072"/>
          </a:xfrm>
          <a:prstGeom prst="rect">
            <a:avLst/>
          </a:prstGeom>
        </p:spPr>
      </p:pic>
      <p:pic>
        <p:nvPicPr>
          <p:cNvPr id="12" name="그림 11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300615CD-58CA-BFA1-4D00-9706C54EB8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2" b="28173"/>
          <a:stretch/>
        </p:blipFill>
        <p:spPr>
          <a:xfrm>
            <a:off x="5558722" y="5893587"/>
            <a:ext cx="1363391" cy="4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0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B3D1776-8F76-EB6B-DB29-DEDE8716FC02}"/>
              </a:ext>
            </a:extLst>
          </p:cNvPr>
          <p:cNvSpPr txBox="1"/>
          <p:nvPr/>
        </p:nvSpPr>
        <p:spPr>
          <a:xfrm>
            <a:off x="246353" y="17674"/>
            <a:ext cx="1060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D. TENET+ shows superior performance to find key regulators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A7E0E7-3D97-37FD-FD60-0B01F8457F6A}"/>
              </a:ext>
            </a:extLst>
          </p:cNvPr>
          <p:cNvGrpSpPr/>
          <p:nvPr/>
        </p:nvGrpSpPr>
        <p:grpSpPr>
          <a:xfrm>
            <a:off x="555044" y="990366"/>
            <a:ext cx="11011122" cy="5420272"/>
            <a:chOff x="-1237180" y="1419340"/>
            <a:chExt cx="18198896" cy="8958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78B5E5-72B9-BAAF-EF2F-61A31E74A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1" r="10622"/>
            <a:stretch/>
          </p:blipFill>
          <p:spPr>
            <a:xfrm rot="18900000">
              <a:off x="-721741" y="6335074"/>
              <a:ext cx="4131123" cy="404275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50F1157-D5DA-DF3A-DBC1-ABB4E94F16FF}"/>
                </a:ext>
              </a:extLst>
            </p:cNvPr>
            <p:cNvGrpSpPr/>
            <p:nvPr/>
          </p:nvGrpSpPr>
          <p:grpSpPr>
            <a:xfrm>
              <a:off x="-1237180" y="1419340"/>
              <a:ext cx="18198896" cy="8936417"/>
              <a:chOff x="-1237180" y="1419340"/>
              <a:chExt cx="18198896" cy="893641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FA7CE2C-D419-F45B-B67C-0F6EB89D7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517" r="10083"/>
              <a:stretch/>
            </p:blipFill>
            <p:spPr>
              <a:xfrm rot="18900000">
                <a:off x="2713163" y="4816857"/>
                <a:ext cx="2652891" cy="2582228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706C932-CD15-9C96-B588-CE982702C8C6}"/>
                  </a:ext>
                </a:extLst>
              </p:cNvPr>
              <p:cNvGrpSpPr/>
              <p:nvPr/>
            </p:nvGrpSpPr>
            <p:grpSpPr>
              <a:xfrm>
                <a:off x="5819521" y="2258160"/>
                <a:ext cx="443942" cy="6848639"/>
                <a:chOff x="7259896" y="408191"/>
                <a:chExt cx="192222" cy="2906032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8AD35B-FD68-9EF3-B911-44CF30EA67F0}"/>
                    </a:ext>
                  </a:extLst>
                </p:cNvPr>
                <p:cNvSpPr txBox="1"/>
                <p:nvPr/>
              </p:nvSpPr>
              <p:spPr>
                <a:xfrm rot="16200000">
                  <a:off x="6856348" y="811739"/>
                  <a:ext cx="999101" cy="192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CD4</a:t>
                  </a:r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780B753-779D-2890-C199-34DE8F9233B6}"/>
                    </a:ext>
                  </a:extLst>
                </p:cNvPr>
                <p:cNvSpPr txBox="1"/>
                <p:nvPr/>
              </p:nvSpPr>
              <p:spPr>
                <a:xfrm rot="16200000">
                  <a:off x="6856565" y="2718670"/>
                  <a:ext cx="999101" cy="192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CD8</a:t>
                  </a:r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2" name="그림 11" descr="스크린샷, 라인, 예술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AA75C552-0497-C82A-1470-75F853C0D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7773" y="2096164"/>
                <a:ext cx="5204056" cy="349351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3CDBF4-4CF5-32AB-33C4-376665A333DA}"/>
                  </a:ext>
                </a:extLst>
              </p:cNvPr>
              <p:cNvSpPr txBox="1"/>
              <p:nvPr/>
            </p:nvSpPr>
            <p:spPr>
              <a:xfrm>
                <a:off x="-348419" y="1419340"/>
                <a:ext cx="541948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kumimoji="1" lang="en-US" altLang="ko-KR" sz="2000" b="1" dirty="0"/>
                  <a:t>Hi-C dataset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598972F-CD23-9162-9D62-31287FF90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0209" y="5887630"/>
                <a:ext cx="10331507" cy="4468127"/>
              </a:xfrm>
              <a:prstGeom prst="rect">
                <a:avLst/>
              </a:prstGeom>
            </p:spPr>
          </p:pic>
          <p:sp>
            <p:nvSpPr>
              <p:cNvPr id="25" name="삼각형 24">
                <a:extLst>
                  <a:ext uri="{FF2B5EF4-FFF2-40B4-BE49-F238E27FC236}">
                    <a16:creationId xmlns:a16="http://schemas.microsoft.com/office/drawing/2014/main" id="{7412CB15-96BF-EDBD-25B4-2619E31BD838}"/>
                  </a:ext>
                </a:extLst>
              </p:cNvPr>
              <p:cNvSpPr/>
              <p:nvPr/>
            </p:nvSpPr>
            <p:spPr>
              <a:xfrm rot="10800000">
                <a:off x="3989286" y="5943590"/>
                <a:ext cx="1604149" cy="808629"/>
              </a:xfrm>
              <a:prstGeom prst="triangle">
                <a:avLst/>
              </a:prstGeom>
              <a:noFill/>
              <a:ln w="28575">
                <a:solidFill>
                  <a:srgbClr val="1121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482BEFAE-B687-F350-6F82-555540F7D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237180" y="5943590"/>
                <a:ext cx="5226465" cy="2140194"/>
              </a:xfrm>
              <a:prstGeom prst="line">
                <a:avLst/>
              </a:prstGeom>
              <a:ln w="28575">
                <a:solidFill>
                  <a:srgbClr val="112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56542C9C-6CF4-16B0-2476-2809000B5B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6453" y="5945727"/>
                <a:ext cx="1732390" cy="2131855"/>
              </a:xfrm>
              <a:prstGeom prst="line">
                <a:avLst/>
              </a:prstGeom>
              <a:ln w="28575">
                <a:solidFill>
                  <a:srgbClr val="112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89D04D6-F8BE-6FCC-1FD8-E1115B039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155" y="1008498"/>
            <a:ext cx="6251010" cy="25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2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753CB-8A60-01F3-45F6-9EA7A897C825}"/>
              </a:ext>
            </a:extLst>
          </p:cNvPr>
          <p:cNvSpPr txBox="1"/>
          <p:nvPr/>
        </p:nvSpPr>
        <p:spPr>
          <a:xfrm>
            <a:off x="409084" y="745249"/>
            <a:ext cx="66476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 - Stimulate GRN validation</a:t>
            </a:r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 - packaging TENET +</a:t>
            </a:r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 - Local TE</a:t>
            </a:r>
            <a:endParaRPr kumimoji="1"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FF67B-1A17-31B2-EBBC-5E60CD385849}"/>
              </a:ext>
            </a:extLst>
          </p:cNvPr>
          <p:cNvSpPr txBox="1"/>
          <p:nvPr/>
        </p:nvSpPr>
        <p:spPr>
          <a:xfrm>
            <a:off x="246353" y="17674"/>
            <a:ext cx="1060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Hackathon Goal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3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053181C4-DFE7-E24F-883A-A7920BA879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0" y="312434"/>
            <a:ext cx="5645150" cy="33251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D05A9E-3E84-1D46-AF9B-AE78ED051756}"/>
              </a:ext>
            </a:extLst>
          </p:cNvPr>
          <p:cNvGrpSpPr/>
          <p:nvPr/>
        </p:nvGrpSpPr>
        <p:grpSpPr>
          <a:xfrm>
            <a:off x="5546447" y="745452"/>
            <a:ext cx="6315353" cy="5681175"/>
            <a:chOff x="5546447" y="0"/>
            <a:chExt cx="6645553" cy="599360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1E8D410-D1D0-6E44-840A-DB80BE9C2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641" t="8688" r="23954" b="11199"/>
            <a:stretch/>
          </p:blipFill>
          <p:spPr>
            <a:xfrm>
              <a:off x="5546447" y="0"/>
              <a:ext cx="3087692" cy="567546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FEDB912-0851-804F-9B18-F4717732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765" t="29714" r="16229" b="29714"/>
            <a:stretch/>
          </p:blipFill>
          <p:spPr>
            <a:xfrm>
              <a:off x="8554056" y="87938"/>
              <a:ext cx="3637944" cy="272845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F85F67E-FE58-7C42-8B79-2F1D7363B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969" t="30287" r="15737" b="29904"/>
            <a:stretch/>
          </p:blipFill>
          <p:spPr>
            <a:xfrm>
              <a:off x="8554056" y="2905901"/>
              <a:ext cx="3407871" cy="2608957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DDEC3B9-0655-7A42-9621-979EA8674C4B}"/>
                </a:ext>
              </a:extLst>
            </p:cNvPr>
            <p:cNvSpPr/>
            <p:nvPr/>
          </p:nvSpPr>
          <p:spPr>
            <a:xfrm>
              <a:off x="6124916" y="5517410"/>
              <a:ext cx="155624" cy="15632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AE91E4D-AC3C-4F42-BD1C-F0B652F831D9}"/>
                </a:ext>
              </a:extLst>
            </p:cNvPr>
            <p:cNvSpPr txBox="1"/>
            <p:nvPr/>
          </p:nvSpPr>
          <p:spPr>
            <a:xfrm>
              <a:off x="6358136" y="5470389"/>
              <a:ext cx="20159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Pluripotency + neural differentiation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88151F6-528D-A646-944D-83F7D1057072}"/>
              </a:ext>
            </a:extLst>
          </p:cNvPr>
          <p:cNvSpPr txBox="1"/>
          <p:nvPr/>
        </p:nvSpPr>
        <p:spPr>
          <a:xfrm>
            <a:off x="586750" y="3216708"/>
            <a:ext cx="432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Kim et al., Nucleic Acids Research. (202</a:t>
            </a:r>
            <a:r>
              <a:rPr lang="en-US" altLang="ko-KR" sz="1400" dirty="0"/>
              <a:t>1</a:t>
            </a:r>
            <a:r>
              <a:rPr lang="en-US" sz="1400" dirty="0"/>
              <a:t>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9593737-7447-8F47-93BE-487A3A8F5789}"/>
              </a:ext>
            </a:extLst>
          </p:cNvPr>
          <p:cNvGrpSpPr/>
          <p:nvPr/>
        </p:nvGrpSpPr>
        <p:grpSpPr>
          <a:xfrm>
            <a:off x="2416932" y="3586040"/>
            <a:ext cx="3015748" cy="3193636"/>
            <a:chOff x="-33742" y="1980470"/>
            <a:chExt cx="3513112" cy="3943580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AE1A058-B528-624E-8DE0-AEED4264E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29" t="22027" r="17898" b="25877"/>
            <a:stretch/>
          </p:blipFill>
          <p:spPr>
            <a:xfrm>
              <a:off x="692421" y="1980470"/>
              <a:ext cx="2593457" cy="2858247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00976E-F53C-5C4C-99F5-48D8E749FD89}"/>
                </a:ext>
              </a:extLst>
            </p:cNvPr>
            <p:cNvCxnSpPr/>
            <p:nvPr/>
          </p:nvCxnSpPr>
          <p:spPr>
            <a:xfrm flipV="1">
              <a:off x="622721" y="4666679"/>
              <a:ext cx="0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5075D1D-6BF3-984B-99A3-17399F567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21" y="5123879"/>
              <a:ext cx="4720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5CE73D-6A00-8D47-AABF-67B8BCC74A7C}"/>
                </a:ext>
              </a:extLst>
            </p:cNvPr>
            <p:cNvSpPr txBox="1"/>
            <p:nvPr/>
          </p:nvSpPr>
          <p:spPr>
            <a:xfrm>
              <a:off x="561484" y="5123879"/>
              <a:ext cx="1259990" cy="323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tSNE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82E5E4-C7A5-964C-B2B0-849F2DD915BB}"/>
                </a:ext>
              </a:extLst>
            </p:cNvPr>
            <p:cNvSpPr txBox="1"/>
            <p:nvPr/>
          </p:nvSpPr>
          <p:spPr>
            <a:xfrm rot="16200000">
              <a:off x="-26266" y="4545093"/>
              <a:ext cx="1032202" cy="30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tSNE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0B70FEC-11BB-DE4A-937A-30A6BD9CCC10}"/>
                </a:ext>
              </a:extLst>
            </p:cNvPr>
            <p:cNvSpPr/>
            <p:nvPr/>
          </p:nvSpPr>
          <p:spPr>
            <a:xfrm>
              <a:off x="899218" y="5500048"/>
              <a:ext cx="2246970" cy="100961"/>
            </a:xfrm>
            <a:prstGeom prst="rect">
              <a:avLst/>
            </a:prstGeom>
            <a:gradFill flip="none" rotWithShape="1">
              <a:gsLst>
                <a:gs pos="0">
                  <a:srgbClr val="840400"/>
                </a:gs>
                <a:gs pos="38000">
                  <a:srgbClr val="FFFF00"/>
                </a:gs>
                <a:gs pos="62000">
                  <a:srgbClr val="00F9FF"/>
                </a:gs>
                <a:gs pos="85000">
                  <a:srgbClr val="0A32FF"/>
                </a:gs>
                <a:gs pos="15000">
                  <a:srgbClr val="FF0000"/>
                </a:gs>
                <a:gs pos="100000">
                  <a:srgbClr val="02038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692F2A-ABEE-6A4F-A75C-599845980EE7}"/>
                </a:ext>
              </a:extLst>
            </p:cNvPr>
            <p:cNvSpPr txBox="1"/>
            <p:nvPr/>
          </p:nvSpPr>
          <p:spPr>
            <a:xfrm>
              <a:off x="1448076" y="5601008"/>
              <a:ext cx="1164547" cy="323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pseudotime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2F44DCA6-D081-1048-9368-9ACC2B0F8921}"/>
                </a:ext>
              </a:extLst>
            </p:cNvPr>
            <p:cNvSpPr/>
            <p:nvPr/>
          </p:nvSpPr>
          <p:spPr>
            <a:xfrm>
              <a:off x="2093370" y="2418839"/>
              <a:ext cx="836821" cy="1707001"/>
            </a:xfrm>
            <a:prstGeom prst="arc">
              <a:avLst>
                <a:gd name="adj1" fmla="val 16371423"/>
                <a:gd name="adj2" fmla="val 0"/>
              </a:avLst>
            </a:prstGeom>
            <a:ln w="19050">
              <a:solidFill>
                <a:srgbClr val="FF0000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4F058B40-8807-7746-842C-E9D89A08094C}"/>
                </a:ext>
              </a:extLst>
            </p:cNvPr>
            <p:cNvSpPr/>
            <p:nvPr/>
          </p:nvSpPr>
          <p:spPr>
            <a:xfrm rot="19661521">
              <a:off x="-33742" y="3844501"/>
              <a:ext cx="3474266" cy="880078"/>
            </a:xfrm>
            <a:prstGeom prst="arc">
              <a:avLst>
                <a:gd name="adj1" fmla="val 13763983"/>
                <a:gd name="adj2" fmla="val 21135475"/>
              </a:avLst>
            </a:prstGeom>
            <a:ln w="19050">
              <a:solidFill>
                <a:srgbClr val="FF0000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C711994-35C9-A540-B9BB-6947EEDE9DA6}"/>
                </a:ext>
              </a:extLst>
            </p:cNvPr>
            <p:cNvSpPr txBox="1"/>
            <p:nvPr/>
          </p:nvSpPr>
          <p:spPr>
            <a:xfrm>
              <a:off x="1709057" y="2571136"/>
              <a:ext cx="903566" cy="34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mESC</a:t>
              </a:r>
              <a:endParaRPr lang="en-US" sz="12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F53AB0E-A14D-4A4B-8D99-FCD588B6B923}"/>
                </a:ext>
              </a:extLst>
            </p:cNvPr>
            <p:cNvSpPr txBox="1"/>
            <p:nvPr/>
          </p:nvSpPr>
          <p:spPr>
            <a:xfrm>
              <a:off x="1408284" y="4506513"/>
              <a:ext cx="2071086" cy="342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Neural progenitor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26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romatin accessibility profiling by ATAC-seq | Nature Protocols">
            <a:extLst>
              <a:ext uri="{FF2B5EF4-FFF2-40B4-BE49-F238E27FC236}">
                <a16:creationId xmlns:a16="http://schemas.microsoft.com/office/drawing/2014/main" id="{D3D0B56D-87BC-0EB3-EFE3-C2CAADCB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56" y="577970"/>
            <a:ext cx="8290688" cy="614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EEDA1-3EFD-8AAC-764F-ADD95571459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/>
              <a:t>Single cell ATAC sequencing</a:t>
            </a:r>
            <a:endParaRPr lang="en" altLang="ko-KR" sz="2000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10603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B1691FF-205F-3114-2D40-35F9CAC2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4" y="530721"/>
            <a:ext cx="6781238" cy="28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66CDA-268D-B92C-E8C2-6DD4EA90E730}"/>
              </a:ext>
            </a:extLst>
          </p:cNvPr>
          <p:cNvSpPr txBox="1"/>
          <p:nvPr/>
        </p:nvSpPr>
        <p:spPr>
          <a:xfrm>
            <a:off x="5895631" y="3365192"/>
            <a:ext cx="60973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https://github.com/liulab-dfci/MAESTRO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6F5A00-7CF6-0B3B-8921-C1A147168F75}"/>
              </a:ext>
            </a:extLst>
          </p:cNvPr>
          <p:cNvGrpSpPr/>
          <p:nvPr/>
        </p:nvGrpSpPr>
        <p:grpSpPr>
          <a:xfrm>
            <a:off x="554922" y="3580636"/>
            <a:ext cx="11553041" cy="2746643"/>
            <a:chOff x="1537515" y="3349988"/>
            <a:chExt cx="10630617" cy="25273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C265BC-86BB-6D3C-54E5-47DAA9B0383D}"/>
                </a:ext>
              </a:extLst>
            </p:cNvPr>
            <p:cNvGrpSpPr/>
            <p:nvPr/>
          </p:nvGrpSpPr>
          <p:grpSpPr>
            <a:xfrm>
              <a:off x="1537515" y="3349988"/>
              <a:ext cx="10630617" cy="2527344"/>
              <a:chOff x="1537515" y="3704551"/>
              <a:chExt cx="10630617" cy="2527344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B791EF8-E7F4-2CA1-4E97-1E06DF0163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1537515" y="3704551"/>
                <a:ext cx="3366286" cy="252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3824B5DA-0EFB-47A6-8DC7-6B6024936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7729" y="3979400"/>
                <a:ext cx="6000403" cy="2252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위쪽 화살표[U] 10">
              <a:extLst>
                <a:ext uri="{FF2B5EF4-FFF2-40B4-BE49-F238E27FC236}">
                  <a16:creationId xmlns:a16="http://schemas.microsoft.com/office/drawing/2014/main" id="{A0183F2C-B9C8-7C4B-983D-8396F80BC854}"/>
                </a:ext>
              </a:extLst>
            </p:cNvPr>
            <p:cNvSpPr/>
            <p:nvPr/>
          </p:nvSpPr>
          <p:spPr>
            <a:xfrm rot="5400000">
              <a:off x="5390369" y="4334051"/>
              <a:ext cx="273808" cy="576969"/>
            </a:xfrm>
            <a:prstGeom prst="upArrow">
              <a:avLst>
                <a:gd name="adj1" fmla="val 50000"/>
                <a:gd name="adj2" fmla="val 668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68CD20-2F0F-579F-7A49-3C0318F79BE6}"/>
              </a:ext>
            </a:extLst>
          </p:cNvPr>
          <p:cNvSpPr txBox="1"/>
          <p:nvPr/>
        </p:nvSpPr>
        <p:spPr>
          <a:xfrm>
            <a:off x="206301" y="6426894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b="1" dirty="0">
                <a:latin typeface="Arial" panose="020B0604020202020204" pitchFamily="34" charset="0"/>
                <a:cs typeface="Arial" panose="020B0604020202020204" pitchFamily="34" charset="0"/>
              </a:rPr>
              <a:t>Single-cell chromatin state analysis with Signac</a:t>
            </a:r>
          </a:p>
          <a:p>
            <a:r>
              <a:rPr lang="en" altLang="ko-Kore-KR" sz="800" dirty="0">
                <a:latin typeface="Arial" panose="020B0604020202020204" pitchFamily="34" charset="0"/>
                <a:cs typeface="Arial" panose="020B0604020202020204" pitchFamily="34" charset="0"/>
              </a:rPr>
              <a:t>Nature methods 01 Nov. 2021</a:t>
            </a:r>
            <a:endParaRPr lang="ko-Kore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44250-B823-4597-7EAD-30F53BFCA33C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/>
              <a:t>Single cell ATAC sequencing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Signac</a:t>
            </a:r>
            <a:endParaRPr lang="en" altLang="ko-KR" sz="2000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39746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FDC9E293-1CD9-E599-8066-090B6449CC99}"/>
              </a:ext>
            </a:extLst>
          </p:cNvPr>
          <p:cNvCxnSpPr>
            <a:cxnSpLocks/>
          </p:cNvCxnSpPr>
          <p:nvPr/>
        </p:nvCxnSpPr>
        <p:spPr>
          <a:xfrm>
            <a:off x="771804" y="3431038"/>
            <a:ext cx="0" cy="501223"/>
          </a:xfrm>
          <a:prstGeom prst="line">
            <a:avLst/>
          </a:prstGeom>
          <a:ln w="28575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E6034103-F67F-EDD2-5D42-B30DEC12829B}"/>
              </a:ext>
            </a:extLst>
          </p:cNvPr>
          <p:cNvCxnSpPr>
            <a:cxnSpLocks/>
          </p:cNvCxnSpPr>
          <p:nvPr/>
        </p:nvCxnSpPr>
        <p:spPr>
          <a:xfrm>
            <a:off x="771804" y="3919968"/>
            <a:ext cx="521658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361A53-D7F8-3663-37D3-7919786C38FF}"/>
              </a:ext>
            </a:extLst>
          </p:cNvPr>
          <p:cNvSpPr txBox="1"/>
          <p:nvPr/>
        </p:nvSpPr>
        <p:spPr>
          <a:xfrm rot="18900000">
            <a:off x="1752455" y="3021244"/>
            <a:ext cx="162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Pseudo-time</a:t>
            </a:r>
            <a:endParaRPr lang="ko-KR" altLang="en-US" sz="1400" b="1"/>
          </a:p>
        </p:txBody>
      </p:sp>
      <p:cxnSp>
        <p:nvCxnSpPr>
          <p:cNvPr id="15" name="직선 연결선 68">
            <a:extLst>
              <a:ext uri="{FF2B5EF4-FFF2-40B4-BE49-F238E27FC236}">
                <a16:creationId xmlns:a16="http://schemas.microsoft.com/office/drawing/2014/main" id="{7D629176-73B3-60AD-BF2D-AD8FBCD3488A}"/>
              </a:ext>
            </a:extLst>
          </p:cNvPr>
          <p:cNvCxnSpPr>
            <a:cxnSpLocks/>
          </p:cNvCxnSpPr>
          <p:nvPr/>
        </p:nvCxnSpPr>
        <p:spPr>
          <a:xfrm>
            <a:off x="4300628" y="1597675"/>
            <a:ext cx="0" cy="1542593"/>
          </a:xfrm>
          <a:prstGeom prst="line">
            <a:avLst/>
          </a:prstGeom>
          <a:ln w="28575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69">
            <a:extLst>
              <a:ext uri="{FF2B5EF4-FFF2-40B4-BE49-F238E27FC236}">
                <a16:creationId xmlns:a16="http://schemas.microsoft.com/office/drawing/2014/main" id="{3B69A92C-5D33-CC6D-D092-FF8C18038946}"/>
              </a:ext>
            </a:extLst>
          </p:cNvPr>
          <p:cNvCxnSpPr>
            <a:cxnSpLocks/>
          </p:cNvCxnSpPr>
          <p:nvPr/>
        </p:nvCxnSpPr>
        <p:spPr>
          <a:xfrm>
            <a:off x="4298495" y="3127974"/>
            <a:ext cx="289944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016693-5F5D-494C-F344-52B9E9A4148F}"/>
              </a:ext>
            </a:extLst>
          </p:cNvPr>
          <p:cNvGrpSpPr/>
          <p:nvPr/>
        </p:nvGrpSpPr>
        <p:grpSpPr>
          <a:xfrm>
            <a:off x="143832" y="4245601"/>
            <a:ext cx="3825694" cy="1177591"/>
            <a:chOff x="354542" y="3787456"/>
            <a:chExt cx="9025439" cy="2778129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CC7574F5-A7CB-904B-21F7-6A250885DC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4542" y="3787456"/>
              <a:ext cx="8072158" cy="2778129"/>
              <a:chOff x="2689214" y="3122481"/>
              <a:chExt cx="25087453" cy="8540370"/>
            </a:xfrm>
          </p:grpSpPr>
          <p:sp>
            <p:nvSpPr>
              <p:cNvPr id="20" name="직사각형 17">
                <a:extLst>
                  <a:ext uri="{FF2B5EF4-FFF2-40B4-BE49-F238E27FC236}">
                    <a16:creationId xmlns:a16="http://schemas.microsoft.com/office/drawing/2014/main" id="{F47E1132-06D9-074D-B65E-020D2D214492}"/>
                  </a:ext>
                </a:extLst>
              </p:cNvPr>
              <p:cNvSpPr/>
              <p:nvPr/>
            </p:nvSpPr>
            <p:spPr>
              <a:xfrm>
                <a:off x="4977705" y="4534751"/>
                <a:ext cx="10279906" cy="71281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Gene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expression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9B07D1-C63A-4147-BD78-DEEB390F9A82}"/>
                  </a:ext>
                </a:extLst>
              </p:cNvPr>
              <p:cNvSpPr txBox="1"/>
              <p:nvPr/>
            </p:nvSpPr>
            <p:spPr>
              <a:xfrm>
                <a:off x="2689214" y="4393357"/>
                <a:ext cx="4125910" cy="1339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cell 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476500-8B6F-0B4B-CCC3-EDD8503D46B5}"/>
                  </a:ext>
                </a:extLst>
              </p:cNvPr>
              <p:cNvSpPr txBox="1"/>
              <p:nvPr/>
            </p:nvSpPr>
            <p:spPr>
              <a:xfrm>
                <a:off x="4977699" y="3122481"/>
                <a:ext cx="14695073" cy="145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/>
                  <a:t>gene 1  gene 2  gene 3  …..</a:t>
                </a:r>
              </a:p>
            </p:txBody>
          </p:sp>
          <p:sp>
            <p:nvSpPr>
              <p:cNvPr id="23" name="직사각형 21">
                <a:extLst>
                  <a:ext uri="{FF2B5EF4-FFF2-40B4-BE49-F238E27FC236}">
                    <a16:creationId xmlns:a16="http://schemas.microsoft.com/office/drawing/2014/main" id="{670BF837-3F74-0057-8660-8C1B87F0C156}"/>
                  </a:ext>
                </a:extLst>
              </p:cNvPr>
              <p:cNvSpPr/>
              <p:nvPr/>
            </p:nvSpPr>
            <p:spPr>
              <a:xfrm>
                <a:off x="17496759" y="4530240"/>
                <a:ext cx="10279908" cy="712810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Open</a:t>
                </a:r>
              </a:p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chromatin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더하기 기호 22">
                <a:extLst>
                  <a:ext uri="{FF2B5EF4-FFF2-40B4-BE49-F238E27FC236}">
                    <a16:creationId xmlns:a16="http://schemas.microsoft.com/office/drawing/2014/main" id="{1472D214-0B47-719F-2708-C7F6D2195258}"/>
                  </a:ext>
                </a:extLst>
              </p:cNvPr>
              <p:cNvSpPr/>
              <p:nvPr/>
            </p:nvSpPr>
            <p:spPr>
              <a:xfrm>
                <a:off x="15371003" y="6831584"/>
                <a:ext cx="1900222" cy="1900224"/>
              </a:xfrm>
              <a:prstGeom prst="mathPlu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b="1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8814EB-1D8A-EC57-063E-B0A3653D2911}"/>
                  </a:ext>
                </a:extLst>
              </p:cNvPr>
              <p:cNvSpPr txBox="1"/>
              <p:nvPr/>
            </p:nvSpPr>
            <p:spPr>
              <a:xfrm>
                <a:off x="17200502" y="3122503"/>
                <a:ext cx="10576165" cy="145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 err="1"/>
                  <a:t>chr</a:t>
                </a:r>
                <a:r>
                  <a:rPr lang="en-US" altLang="ko-KR" sz="700" b="1" dirty="0"/>
                  <a:t> 1  </a:t>
                </a:r>
                <a:r>
                  <a:rPr lang="en-US" altLang="ko-KR" sz="700" b="1" dirty="0" err="1"/>
                  <a:t>chr</a:t>
                </a:r>
                <a:r>
                  <a:rPr lang="en-US" altLang="ko-KR" sz="700" b="1" dirty="0"/>
                  <a:t> 2  </a:t>
                </a:r>
                <a:r>
                  <a:rPr lang="en-US" altLang="ko-KR" sz="700" b="1" dirty="0" err="1"/>
                  <a:t>chr</a:t>
                </a:r>
                <a:r>
                  <a:rPr lang="en-US" altLang="ko-KR" sz="700" b="1" dirty="0"/>
                  <a:t> 3  chr4  …..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B281DE-9326-F544-EE88-35FC1C54CF7A}"/>
                  </a:ext>
                </a:extLst>
              </p:cNvPr>
              <p:cNvSpPr txBox="1"/>
              <p:nvPr/>
            </p:nvSpPr>
            <p:spPr>
              <a:xfrm>
                <a:off x="2689214" y="5473385"/>
                <a:ext cx="4125910" cy="1339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cell 2</a:t>
                </a:r>
              </a:p>
            </p:txBody>
          </p:sp>
        </p:grpSp>
        <p:sp>
          <p:nvSpPr>
            <p:cNvPr id="19" name="직사각형 13">
              <a:extLst>
                <a:ext uri="{FF2B5EF4-FFF2-40B4-BE49-F238E27FC236}">
                  <a16:creationId xmlns:a16="http://schemas.microsoft.com/office/drawing/2014/main" id="{AD0D4539-2701-593F-19A2-A6BE54DFC9D8}"/>
                </a:ext>
              </a:extLst>
            </p:cNvPr>
            <p:cNvSpPr/>
            <p:nvPr/>
          </p:nvSpPr>
          <p:spPr>
            <a:xfrm rot="5400000">
              <a:off x="7900990" y="5083747"/>
              <a:ext cx="2315970" cy="642013"/>
            </a:xfrm>
            <a:prstGeom prst="rect">
              <a:avLst/>
            </a:prstGeom>
            <a:gradFill flip="none" rotWithShape="1">
              <a:gsLst>
                <a:gs pos="0">
                  <a:srgbClr val="F9D550"/>
                </a:gs>
                <a:gs pos="100000">
                  <a:srgbClr val="955AAC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>
                  <a:solidFill>
                    <a:schemeClr val="tx1"/>
                  </a:solidFill>
                </a:rPr>
                <a:t>Pseudotime</a:t>
              </a:r>
              <a:endParaRPr lang="en-US" altLang="ko-KR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자유형: 도형 84">
            <a:extLst>
              <a:ext uri="{FF2B5EF4-FFF2-40B4-BE49-F238E27FC236}">
                <a16:creationId xmlns:a16="http://schemas.microsoft.com/office/drawing/2014/main" id="{948CCCFC-60BE-B343-B0E1-C81CBD306C43}"/>
              </a:ext>
            </a:extLst>
          </p:cNvPr>
          <p:cNvSpPr/>
          <p:nvPr/>
        </p:nvSpPr>
        <p:spPr>
          <a:xfrm>
            <a:off x="4397061" y="1603187"/>
            <a:ext cx="2644466" cy="1459378"/>
          </a:xfrm>
          <a:custGeom>
            <a:avLst/>
            <a:gdLst>
              <a:gd name="connsiteX0" fmla="*/ 0 w 3852863"/>
              <a:gd name="connsiteY0" fmla="*/ 1619250 h 1629116"/>
              <a:gd name="connsiteX1" fmla="*/ 1300163 w 3852863"/>
              <a:gd name="connsiteY1" fmla="*/ 1423988 h 1629116"/>
              <a:gd name="connsiteX2" fmla="*/ 2095500 w 3852863"/>
              <a:gd name="connsiteY2" fmla="*/ 228600 h 1629116"/>
              <a:gd name="connsiteX3" fmla="*/ 3852863 w 3852863"/>
              <a:gd name="connsiteY3" fmla="*/ 0 h 162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2863" h="1629116">
                <a:moveTo>
                  <a:pt x="0" y="1619250"/>
                </a:moveTo>
                <a:cubicBezTo>
                  <a:pt x="475456" y="1637506"/>
                  <a:pt x="950913" y="1655763"/>
                  <a:pt x="1300163" y="1423988"/>
                </a:cubicBezTo>
                <a:cubicBezTo>
                  <a:pt x="1649413" y="1192213"/>
                  <a:pt x="1670050" y="465931"/>
                  <a:pt x="2095500" y="228600"/>
                </a:cubicBezTo>
                <a:cubicBezTo>
                  <a:pt x="2520950" y="-8731"/>
                  <a:pt x="3531394" y="51594"/>
                  <a:pt x="3852863" y="0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자유형: 도형 86">
            <a:extLst>
              <a:ext uri="{FF2B5EF4-FFF2-40B4-BE49-F238E27FC236}">
                <a16:creationId xmlns:a16="http://schemas.microsoft.com/office/drawing/2014/main" id="{497331FE-098D-4897-78CF-FABF0575FE9F}"/>
              </a:ext>
            </a:extLst>
          </p:cNvPr>
          <p:cNvSpPr/>
          <p:nvPr/>
        </p:nvSpPr>
        <p:spPr>
          <a:xfrm>
            <a:off x="4397061" y="1603186"/>
            <a:ext cx="2661766" cy="1451849"/>
          </a:xfrm>
          <a:custGeom>
            <a:avLst/>
            <a:gdLst>
              <a:gd name="connsiteX0" fmla="*/ 0 w 4396740"/>
              <a:gd name="connsiteY0" fmla="*/ 1615440 h 1622616"/>
              <a:gd name="connsiteX1" fmla="*/ 2415540 w 4396740"/>
              <a:gd name="connsiteY1" fmla="*/ 1417320 h 1622616"/>
              <a:gd name="connsiteX2" fmla="*/ 3086100 w 4396740"/>
              <a:gd name="connsiteY2" fmla="*/ 251460 h 1622616"/>
              <a:gd name="connsiteX3" fmla="*/ 4396740 w 4396740"/>
              <a:gd name="connsiteY3" fmla="*/ 0 h 162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6740" h="1622616">
                <a:moveTo>
                  <a:pt x="0" y="1615440"/>
                </a:moveTo>
                <a:cubicBezTo>
                  <a:pt x="950595" y="1630045"/>
                  <a:pt x="1901190" y="1644650"/>
                  <a:pt x="2415540" y="1417320"/>
                </a:cubicBezTo>
                <a:cubicBezTo>
                  <a:pt x="2929890" y="1189990"/>
                  <a:pt x="2755900" y="487680"/>
                  <a:pt x="3086100" y="251460"/>
                </a:cubicBezTo>
                <a:cubicBezTo>
                  <a:pt x="3416300" y="15240"/>
                  <a:pt x="3906520" y="7620"/>
                  <a:pt x="4396740" y="0"/>
                </a:cubicBezTo>
              </a:path>
            </a:pathLst>
          </a:custGeom>
          <a:noFill/>
          <a:ln w="31750">
            <a:solidFill>
              <a:srgbClr val="F4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E6BA-28F0-82BF-EB9D-B92A48CFB90E}"/>
              </a:ext>
            </a:extLst>
          </p:cNvPr>
          <p:cNvSpPr txBox="1"/>
          <p:nvPr/>
        </p:nvSpPr>
        <p:spPr>
          <a:xfrm>
            <a:off x="4904802" y="3174361"/>
            <a:ext cx="162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Pseudotime</a:t>
            </a:r>
            <a:endParaRPr lang="ko-KR" alt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84C11-593B-4EA9-5F23-80B78F4FE5C2}"/>
              </a:ext>
            </a:extLst>
          </p:cNvPr>
          <p:cNvSpPr txBox="1"/>
          <p:nvPr/>
        </p:nvSpPr>
        <p:spPr>
          <a:xfrm>
            <a:off x="724986" y="3959039"/>
            <a:ext cx="1033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Dimension 1</a:t>
            </a:r>
            <a:endParaRPr lang="ko-KR" altLang="en-US" sz="9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90031C-719D-0CFB-DDDB-16E59E0ED625}"/>
              </a:ext>
            </a:extLst>
          </p:cNvPr>
          <p:cNvSpPr txBox="1"/>
          <p:nvPr/>
        </p:nvSpPr>
        <p:spPr>
          <a:xfrm rot="16200000">
            <a:off x="108369" y="3371944"/>
            <a:ext cx="10336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Dimension 2</a:t>
            </a:r>
            <a:endParaRPr lang="ko-KR" altLang="en-US" sz="9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BC2DD-1A94-1F45-3C5B-0C604DB2195A}"/>
              </a:ext>
            </a:extLst>
          </p:cNvPr>
          <p:cNvSpPr txBox="1"/>
          <p:nvPr/>
        </p:nvSpPr>
        <p:spPr>
          <a:xfrm>
            <a:off x="4940242" y="1698340"/>
            <a:ext cx="651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955AAC"/>
                </a:solidFill>
              </a:rPr>
              <a:t>TF</a:t>
            </a:r>
            <a:endParaRPr lang="ko-KR" altLang="en-US" sz="1400" b="1">
              <a:solidFill>
                <a:srgbClr val="955AAC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313C8-A6AA-DFC5-A22F-1CD6DCD10F34}"/>
              </a:ext>
            </a:extLst>
          </p:cNvPr>
          <p:cNvSpPr txBox="1"/>
          <p:nvPr/>
        </p:nvSpPr>
        <p:spPr>
          <a:xfrm>
            <a:off x="5422765" y="1292843"/>
            <a:ext cx="226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</a:t>
            </a:r>
            <a:r>
              <a:rPr lang="en-US" altLang="ko-KR" sz="1400" b="1" i="0" dirty="0">
                <a:solidFill>
                  <a:srgbClr val="0000FF"/>
                </a:solidFill>
                <a:effectLst/>
              </a:rPr>
              <a:t>hromatin accessibility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2DD7B9-A7E8-D2E4-5DDA-FF15777EF010}"/>
              </a:ext>
            </a:extLst>
          </p:cNvPr>
          <p:cNvSpPr txBox="1"/>
          <p:nvPr/>
        </p:nvSpPr>
        <p:spPr>
          <a:xfrm>
            <a:off x="5790551" y="2637844"/>
            <a:ext cx="226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40000"/>
                </a:solidFill>
              </a:rPr>
              <a:t>Gene expression</a:t>
            </a:r>
            <a:endParaRPr lang="ko-KR" altLang="en-US" sz="1400" b="1" dirty="0">
              <a:solidFill>
                <a:srgbClr val="F4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CA9532-7D97-3171-DA3E-9B5CB5926A3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591656" y="1852229"/>
            <a:ext cx="19880" cy="24990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E53C44C-23E0-BB43-6BAF-C5460CC32AB3}"/>
              </a:ext>
            </a:extLst>
          </p:cNvPr>
          <p:cNvCxnSpPr>
            <a:cxnSpLocks/>
          </p:cNvCxnSpPr>
          <p:nvPr/>
        </p:nvCxnSpPr>
        <p:spPr>
          <a:xfrm>
            <a:off x="5602631" y="1863766"/>
            <a:ext cx="496058" cy="358281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: 도형 81">
            <a:extLst>
              <a:ext uri="{FF2B5EF4-FFF2-40B4-BE49-F238E27FC236}">
                <a16:creationId xmlns:a16="http://schemas.microsoft.com/office/drawing/2014/main" id="{82A2CD69-D29B-C5B3-279A-0A47D9564B2B}"/>
              </a:ext>
            </a:extLst>
          </p:cNvPr>
          <p:cNvSpPr/>
          <p:nvPr/>
        </p:nvSpPr>
        <p:spPr>
          <a:xfrm>
            <a:off x="4397062" y="1603186"/>
            <a:ext cx="2644463" cy="1459073"/>
          </a:xfrm>
          <a:custGeom>
            <a:avLst/>
            <a:gdLst>
              <a:gd name="connsiteX0" fmla="*/ 0 w 3714750"/>
              <a:gd name="connsiteY0" fmla="*/ 1631950 h 1631950"/>
              <a:gd name="connsiteX1" fmla="*/ 1133475 w 3714750"/>
              <a:gd name="connsiteY1" fmla="*/ 1289050 h 1631950"/>
              <a:gd name="connsiteX2" fmla="*/ 1755775 w 3714750"/>
              <a:gd name="connsiteY2" fmla="*/ 238125 h 1631950"/>
              <a:gd name="connsiteX3" fmla="*/ 3714750 w 3714750"/>
              <a:gd name="connsiteY3" fmla="*/ 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1631950">
                <a:moveTo>
                  <a:pt x="0" y="1631950"/>
                </a:moveTo>
                <a:cubicBezTo>
                  <a:pt x="420423" y="1576652"/>
                  <a:pt x="840846" y="1521354"/>
                  <a:pt x="1133475" y="1289050"/>
                </a:cubicBezTo>
                <a:cubicBezTo>
                  <a:pt x="1426104" y="1056746"/>
                  <a:pt x="1325563" y="452967"/>
                  <a:pt x="1755775" y="238125"/>
                </a:cubicBezTo>
                <a:cubicBezTo>
                  <a:pt x="2185987" y="23283"/>
                  <a:pt x="3392488" y="35454"/>
                  <a:pt x="3714750" y="0"/>
                </a:cubicBezTo>
              </a:path>
            </a:pathLst>
          </a:cu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0205CC-610F-5746-EC7E-E2CB22BA2A91}"/>
              </a:ext>
            </a:extLst>
          </p:cNvPr>
          <p:cNvSpPr txBox="1"/>
          <p:nvPr/>
        </p:nvSpPr>
        <p:spPr>
          <a:xfrm>
            <a:off x="5509375" y="2045836"/>
            <a:ext cx="651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B050"/>
                </a:solidFill>
              </a:rPr>
              <a:t>TE</a:t>
            </a:r>
            <a:endParaRPr lang="ko-KR" altLang="en-US" sz="1400" b="1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5D30C9-CC86-D93B-C6C9-510DB4BF1BA2}"/>
              </a:ext>
            </a:extLst>
          </p:cNvPr>
          <p:cNvSpPr txBox="1"/>
          <p:nvPr/>
        </p:nvSpPr>
        <p:spPr>
          <a:xfrm>
            <a:off x="594707" y="498102"/>
            <a:ext cx="2907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Step 1 : Pseudo-time ordered </a:t>
            </a:r>
          </a:p>
          <a:p>
            <a:pPr algn="ctr"/>
            <a:r>
              <a:rPr lang="en-US" altLang="ko-KR" sz="1400" b="1" dirty="0" err="1"/>
              <a:t>scRNA</a:t>
            </a:r>
            <a:r>
              <a:rPr lang="en-US" altLang="ko-KR" sz="1400" b="1" dirty="0"/>
              <a:t>-seq &amp; </a:t>
            </a:r>
            <a:r>
              <a:rPr lang="en-US" altLang="ko-KR" sz="1400" b="1" dirty="0" err="1"/>
              <a:t>scATAC</a:t>
            </a:r>
            <a:r>
              <a:rPr lang="en-US" altLang="ko-KR" sz="1400" b="1" dirty="0"/>
              <a:t>-seq data</a:t>
            </a:r>
            <a:endParaRPr lang="ko-KR" altLang="en-US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64E65A-87CC-D0C1-8FA7-9F6CFD34B5B2}"/>
              </a:ext>
            </a:extLst>
          </p:cNvPr>
          <p:cNvSpPr txBox="1"/>
          <p:nvPr/>
        </p:nvSpPr>
        <p:spPr>
          <a:xfrm>
            <a:off x="4119333" y="498102"/>
            <a:ext cx="3483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Step 2 : Calculate TF-to-gene, peak TE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9E7A6E-6942-4087-1037-1439C6003EDD}"/>
                  </a:ext>
                </a:extLst>
              </p:cNvPr>
              <p:cNvSpPr txBox="1"/>
              <p:nvPr/>
            </p:nvSpPr>
            <p:spPr>
              <a:xfrm>
                <a:off x="4281437" y="5042653"/>
                <a:ext cx="158793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ko-KR" sz="1100" b="1"/>
                  <a:t>)</a:t>
                </a:r>
                <a:endParaRPr lang="ko-KR" altLang="en-US" sz="1100" b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9E7A6E-6942-4087-1037-1439C6003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37" y="5042653"/>
                <a:ext cx="1587935" cy="169277"/>
              </a:xfrm>
              <a:prstGeom prst="rect">
                <a:avLst/>
              </a:prstGeom>
              <a:blipFill>
                <a:blip r:embed="rId3"/>
                <a:stretch>
                  <a:fillRect l="-2362" t="-20000" r="-3937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F4C9FA-FB54-67DB-48A2-EBE3453A2B1A}"/>
                  </a:ext>
                </a:extLst>
              </p:cNvPr>
              <p:cNvSpPr txBox="1"/>
              <p:nvPr/>
            </p:nvSpPr>
            <p:spPr>
              <a:xfrm>
                <a:off x="4281437" y="5487776"/>
                <a:ext cx="105843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ko-KR" sz="1100" b="1"/>
                  <a:t>)</a:t>
                </a:r>
                <a:endParaRPr lang="ko-KR" altLang="en-US" sz="1100" b="1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F4C9FA-FB54-67DB-48A2-EBE3453A2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37" y="5487776"/>
                <a:ext cx="1058431" cy="169277"/>
              </a:xfrm>
              <a:prstGeom prst="rect">
                <a:avLst/>
              </a:prstGeom>
              <a:blipFill>
                <a:blip r:embed="rId4"/>
                <a:stretch>
                  <a:fillRect l="-3529" t="-28571" r="-7059"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D6DBFD-68DF-38CA-FC3E-3329DABA919F}"/>
                  </a:ext>
                </a:extLst>
              </p:cNvPr>
              <p:cNvSpPr txBox="1"/>
              <p:nvPr/>
            </p:nvSpPr>
            <p:spPr>
              <a:xfrm>
                <a:off x="4305107" y="3606383"/>
                <a:ext cx="159434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ko-KR" sz="1100" b="1" dirty="0"/>
                  <a:t>)</a:t>
                </a:r>
                <a:endParaRPr lang="ko-KR" altLang="en-US" sz="11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D6DBFD-68DF-38CA-FC3E-3329DABA9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07" y="3606383"/>
                <a:ext cx="1594347" cy="169277"/>
              </a:xfrm>
              <a:prstGeom prst="rect">
                <a:avLst/>
              </a:prstGeom>
              <a:blipFill>
                <a:blip r:embed="rId5"/>
                <a:stretch>
                  <a:fillRect l="-2362" t="-28571" r="-3937"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갈매기형 수장 163">
            <a:extLst>
              <a:ext uri="{FF2B5EF4-FFF2-40B4-BE49-F238E27FC236}">
                <a16:creationId xmlns:a16="http://schemas.microsoft.com/office/drawing/2014/main" id="{4AAA94EB-72E0-3437-D51D-EA773CC49B4C}"/>
              </a:ext>
            </a:extLst>
          </p:cNvPr>
          <p:cNvSpPr/>
          <p:nvPr/>
        </p:nvSpPr>
        <p:spPr>
          <a:xfrm rot="16200000">
            <a:off x="5240471" y="3873859"/>
            <a:ext cx="187741" cy="205396"/>
          </a:xfrm>
          <a:prstGeom prst="chevron">
            <a:avLst>
              <a:gd name="adj" fmla="val 75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7FB0F04-2C5C-202A-6DDE-B4770B1226B0}"/>
                  </a:ext>
                </a:extLst>
              </p:cNvPr>
              <p:cNvSpPr txBox="1"/>
              <p:nvPr/>
            </p:nvSpPr>
            <p:spPr>
              <a:xfrm>
                <a:off x="4305107" y="4062723"/>
                <a:ext cx="105843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𝑻𝑭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ko-KR" sz="1100" b="1" dirty="0"/>
                  <a:t>)</a:t>
                </a:r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7FB0F04-2C5C-202A-6DDE-B4770B12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07" y="4062723"/>
                <a:ext cx="1058431" cy="169277"/>
              </a:xfrm>
              <a:prstGeom prst="rect">
                <a:avLst/>
              </a:prstGeom>
              <a:blipFill>
                <a:blip r:embed="rId6"/>
                <a:stretch>
                  <a:fillRect l="-3529" t="-20000" r="-705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72CE52A-079B-1AD8-384B-93C98D089CB1}"/>
              </a:ext>
            </a:extLst>
          </p:cNvPr>
          <p:cNvSpPr txBox="1"/>
          <p:nvPr/>
        </p:nvSpPr>
        <p:spPr>
          <a:xfrm>
            <a:off x="4461680" y="4338940"/>
            <a:ext cx="214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TF -&gt; Gene expression</a:t>
            </a:r>
            <a:endParaRPr lang="ko-KR" altLang="en-US" sz="1400" b="1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2213DE-CEA0-E402-FFDF-CBA991A6FABC}"/>
              </a:ext>
            </a:extLst>
          </p:cNvPr>
          <p:cNvSpPr txBox="1"/>
          <p:nvPr/>
        </p:nvSpPr>
        <p:spPr>
          <a:xfrm>
            <a:off x="4461680" y="5774157"/>
            <a:ext cx="2751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TF -&gt; </a:t>
            </a:r>
            <a:r>
              <a:rPr lang="en-US" altLang="ko-KR" sz="1400" b="1" u="sng" dirty="0" err="1"/>
              <a:t>Chromain</a:t>
            </a:r>
            <a:r>
              <a:rPr lang="en-US" altLang="ko-KR" sz="1400" b="1" u="sng" dirty="0"/>
              <a:t> accessibility</a:t>
            </a:r>
            <a:endParaRPr lang="ko-KR" altLang="en-US" sz="1400" b="1" u="sng" dirty="0"/>
          </a:p>
        </p:txBody>
      </p:sp>
      <p:cxnSp>
        <p:nvCxnSpPr>
          <p:cNvPr id="49" name="직선 연결선 247">
            <a:extLst>
              <a:ext uri="{FF2B5EF4-FFF2-40B4-BE49-F238E27FC236}">
                <a16:creationId xmlns:a16="http://schemas.microsoft.com/office/drawing/2014/main" id="{F5E1FFB0-9376-6E09-0B09-DC0C2B35683A}"/>
              </a:ext>
            </a:extLst>
          </p:cNvPr>
          <p:cNvCxnSpPr/>
          <p:nvPr/>
        </p:nvCxnSpPr>
        <p:spPr>
          <a:xfrm>
            <a:off x="4281437" y="4807788"/>
            <a:ext cx="2303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갈매기형 수장 249">
            <a:extLst>
              <a:ext uri="{FF2B5EF4-FFF2-40B4-BE49-F238E27FC236}">
                <a16:creationId xmlns:a16="http://schemas.microsoft.com/office/drawing/2014/main" id="{77CF6BF2-13B4-9207-BF64-2A9F358D193F}"/>
              </a:ext>
            </a:extLst>
          </p:cNvPr>
          <p:cNvSpPr/>
          <p:nvPr/>
        </p:nvSpPr>
        <p:spPr>
          <a:xfrm rot="16200000">
            <a:off x="5240472" y="5279823"/>
            <a:ext cx="187741" cy="205396"/>
          </a:xfrm>
          <a:prstGeom prst="chevron">
            <a:avLst>
              <a:gd name="adj" fmla="val 75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C44B24A-21B4-2DC1-AA7C-6E3EE06477B0}"/>
              </a:ext>
            </a:extLst>
          </p:cNvPr>
          <p:cNvSpPr/>
          <p:nvPr/>
        </p:nvSpPr>
        <p:spPr>
          <a:xfrm rot="871197">
            <a:off x="1010716" y="3260019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F5B64DC-F539-97A6-F56B-A4D2078112F6}"/>
              </a:ext>
            </a:extLst>
          </p:cNvPr>
          <p:cNvSpPr/>
          <p:nvPr/>
        </p:nvSpPr>
        <p:spPr>
          <a:xfrm>
            <a:off x="1179330" y="3488619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41720AE-AF3A-1A33-C220-4C91636BB104}"/>
              </a:ext>
            </a:extLst>
          </p:cNvPr>
          <p:cNvCxnSpPr/>
          <p:nvPr/>
        </p:nvCxnSpPr>
        <p:spPr>
          <a:xfrm flipV="1">
            <a:off x="1566370" y="2099285"/>
            <a:ext cx="1667402" cy="1667402"/>
          </a:xfrm>
          <a:prstGeom prst="straightConnector1">
            <a:avLst/>
          </a:prstGeom>
          <a:ln w="76200">
            <a:gradFill>
              <a:gsLst>
                <a:gs pos="0">
                  <a:srgbClr val="F9D557"/>
                </a:gs>
                <a:gs pos="100000">
                  <a:srgbClr val="B17CA9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736DDC2-E2E9-D3F3-4709-15B5361FED1B}"/>
              </a:ext>
            </a:extLst>
          </p:cNvPr>
          <p:cNvGrpSpPr/>
          <p:nvPr/>
        </p:nvGrpSpPr>
        <p:grpSpPr>
          <a:xfrm>
            <a:off x="2751505" y="3518562"/>
            <a:ext cx="949746" cy="414025"/>
            <a:chOff x="3069447" y="3876853"/>
            <a:chExt cx="1130865" cy="492982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715BC1D-37FA-D66A-05CF-4BC729FB5570}"/>
                </a:ext>
              </a:extLst>
            </p:cNvPr>
            <p:cNvSpPr/>
            <p:nvPr/>
          </p:nvSpPr>
          <p:spPr>
            <a:xfrm>
              <a:off x="3070198" y="3948501"/>
              <a:ext cx="152400" cy="152401"/>
            </a:xfrm>
            <a:prstGeom prst="ellipse">
              <a:avLst/>
            </a:prstGeom>
            <a:solidFill>
              <a:srgbClr val="F8766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76D2B35-5141-8E39-91DA-6D893D492330}"/>
                </a:ext>
              </a:extLst>
            </p:cNvPr>
            <p:cNvSpPr/>
            <p:nvPr/>
          </p:nvSpPr>
          <p:spPr>
            <a:xfrm>
              <a:off x="3069447" y="4150781"/>
              <a:ext cx="152400" cy="152400"/>
            </a:xfrm>
            <a:prstGeom prst="ellipse">
              <a:avLst/>
            </a:prstGeom>
            <a:solidFill>
              <a:srgbClr val="00BFC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929F967-E977-3E21-1CC3-94EEC6655FDB}"/>
                </a:ext>
              </a:extLst>
            </p:cNvPr>
            <p:cNvSpPr txBox="1"/>
            <p:nvPr/>
          </p:nvSpPr>
          <p:spPr>
            <a:xfrm>
              <a:off x="3166700" y="3876853"/>
              <a:ext cx="1033612" cy="2748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b="1"/>
                <a:t>ATAC</a:t>
              </a:r>
              <a:endParaRPr lang="ko-KR" altLang="en-US" sz="900" b="1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D86185-C65E-D5A5-5884-0AB8D27136F2}"/>
                </a:ext>
              </a:extLst>
            </p:cNvPr>
            <p:cNvSpPr txBox="1"/>
            <p:nvPr/>
          </p:nvSpPr>
          <p:spPr>
            <a:xfrm>
              <a:off x="3166700" y="4094982"/>
              <a:ext cx="1033612" cy="2748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b="1"/>
                <a:t>RNA</a:t>
              </a:r>
              <a:endParaRPr lang="ko-KR" altLang="en-US" sz="900" b="1"/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C42F35AC-62D4-7CF5-3247-F0FC366ACE2E}"/>
              </a:ext>
            </a:extLst>
          </p:cNvPr>
          <p:cNvSpPr/>
          <p:nvPr/>
        </p:nvSpPr>
        <p:spPr>
          <a:xfrm rot="871197">
            <a:off x="1787360" y="2741945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888E592-9DE7-6AC5-C0E5-2753EE120804}"/>
              </a:ext>
            </a:extLst>
          </p:cNvPr>
          <p:cNvSpPr/>
          <p:nvPr/>
        </p:nvSpPr>
        <p:spPr>
          <a:xfrm rot="871197">
            <a:off x="1289072" y="3133471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0283F7D-2E5C-DCB3-EF9B-39353BCAC0F6}"/>
              </a:ext>
            </a:extLst>
          </p:cNvPr>
          <p:cNvSpPr/>
          <p:nvPr/>
        </p:nvSpPr>
        <p:spPr>
          <a:xfrm rot="871197">
            <a:off x="2087197" y="2323858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65107CD-20A1-0172-021E-638DE64B3E99}"/>
              </a:ext>
            </a:extLst>
          </p:cNvPr>
          <p:cNvSpPr/>
          <p:nvPr/>
        </p:nvSpPr>
        <p:spPr>
          <a:xfrm rot="871197">
            <a:off x="2286503" y="1971184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A20A5B-31B1-A7FA-E06E-04A44F5A7C3C}"/>
              </a:ext>
            </a:extLst>
          </p:cNvPr>
          <p:cNvSpPr/>
          <p:nvPr/>
        </p:nvSpPr>
        <p:spPr>
          <a:xfrm rot="871197">
            <a:off x="1527445" y="2714971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CF5FAE5-99FB-AEC9-F48B-B0D99B249AA5}"/>
              </a:ext>
            </a:extLst>
          </p:cNvPr>
          <p:cNvSpPr/>
          <p:nvPr/>
        </p:nvSpPr>
        <p:spPr>
          <a:xfrm>
            <a:off x="1166315" y="3134333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E8BDD83-F105-4670-C1AD-AA98B7F4E933}"/>
              </a:ext>
            </a:extLst>
          </p:cNvPr>
          <p:cNvSpPr/>
          <p:nvPr/>
        </p:nvSpPr>
        <p:spPr>
          <a:xfrm>
            <a:off x="1613387" y="2875256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B59430C-E45A-793D-3194-814E0ACB0812}"/>
              </a:ext>
            </a:extLst>
          </p:cNvPr>
          <p:cNvSpPr/>
          <p:nvPr/>
        </p:nvSpPr>
        <p:spPr>
          <a:xfrm>
            <a:off x="1797621" y="2462689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B1D76C7-A2DE-E040-45EC-4B835C3E4DCF}"/>
              </a:ext>
            </a:extLst>
          </p:cNvPr>
          <p:cNvSpPr/>
          <p:nvPr/>
        </p:nvSpPr>
        <p:spPr>
          <a:xfrm>
            <a:off x="1986894" y="2472449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B98F6AA-2A45-97A5-AD80-ED8D09B6910E}"/>
              </a:ext>
            </a:extLst>
          </p:cNvPr>
          <p:cNvSpPr/>
          <p:nvPr/>
        </p:nvSpPr>
        <p:spPr>
          <a:xfrm>
            <a:off x="1902877" y="2110551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85BA5D-83C0-0F03-C2B9-206E41F6F8DF}"/>
              </a:ext>
            </a:extLst>
          </p:cNvPr>
          <p:cNvSpPr/>
          <p:nvPr/>
        </p:nvSpPr>
        <p:spPr>
          <a:xfrm>
            <a:off x="2525340" y="2128584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5425DF8-DB6B-229A-C4A9-C4A54F1E136C}"/>
              </a:ext>
            </a:extLst>
          </p:cNvPr>
          <p:cNvSpPr/>
          <p:nvPr/>
        </p:nvSpPr>
        <p:spPr>
          <a:xfrm rot="871197">
            <a:off x="2517204" y="1888313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64DC808-6193-C4EB-D1BD-E7D1EF80B673}"/>
              </a:ext>
            </a:extLst>
          </p:cNvPr>
          <p:cNvSpPr/>
          <p:nvPr/>
        </p:nvSpPr>
        <p:spPr>
          <a:xfrm rot="871197">
            <a:off x="1836229" y="2305111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F7E7A7C-B90D-7A61-FFA9-4B7717D0F647}"/>
              </a:ext>
            </a:extLst>
          </p:cNvPr>
          <p:cNvSpPr/>
          <p:nvPr/>
        </p:nvSpPr>
        <p:spPr>
          <a:xfrm rot="871197">
            <a:off x="1613387" y="2497759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99469E7-B4A3-1B95-510C-8F1D8C177849}"/>
              </a:ext>
            </a:extLst>
          </p:cNvPr>
          <p:cNvSpPr/>
          <p:nvPr/>
        </p:nvSpPr>
        <p:spPr>
          <a:xfrm rot="871197">
            <a:off x="2692355" y="2054005"/>
            <a:ext cx="152400" cy="152400"/>
          </a:xfrm>
          <a:prstGeom prst="ellipse">
            <a:avLst/>
          </a:prstGeom>
          <a:solidFill>
            <a:srgbClr val="00BF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AAE476A-8976-086D-A581-3F2795C036B6}"/>
              </a:ext>
            </a:extLst>
          </p:cNvPr>
          <p:cNvSpPr/>
          <p:nvPr/>
        </p:nvSpPr>
        <p:spPr>
          <a:xfrm>
            <a:off x="2367328" y="1734667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2212F41-39DC-11A5-5B55-D0062329FA9D}"/>
              </a:ext>
            </a:extLst>
          </p:cNvPr>
          <p:cNvSpPr/>
          <p:nvPr/>
        </p:nvSpPr>
        <p:spPr>
          <a:xfrm>
            <a:off x="1688282" y="2180102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FD85314-4A08-AFCE-1739-21C958D4F515}"/>
              </a:ext>
            </a:extLst>
          </p:cNvPr>
          <p:cNvSpPr/>
          <p:nvPr/>
        </p:nvSpPr>
        <p:spPr>
          <a:xfrm>
            <a:off x="1451245" y="2554160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9E77F17-7AB9-1CBA-C143-1A62EFE55B44}"/>
              </a:ext>
            </a:extLst>
          </p:cNvPr>
          <p:cNvSpPr/>
          <p:nvPr/>
        </p:nvSpPr>
        <p:spPr>
          <a:xfrm>
            <a:off x="2727728" y="1849262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82A34747-76CD-CC92-D1CF-0A6084D6D777}"/>
              </a:ext>
            </a:extLst>
          </p:cNvPr>
          <p:cNvSpPr/>
          <p:nvPr/>
        </p:nvSpPr>
        <p:spPr>
          <a:xfrm>
            <a:off x="1369840" y="2731644"/>
            <a:ext cx="152400" cy="152400"/>
          </a:xfrm>
          <a:prstGeom prst="ellipse">
            <a:avLst/>
          </a:prstGeom>
          <a:solidFill>
            <a:srgbClr val="F8766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C38C7EF-CF6C-2813-C129-86F6D12C06DF}"/>
              </a:ext>
            </a:extLst>
          </p:cNvPr>
          <p:cNvCxnSpPr>
            <a:cxnSpLocks/>
          </p:cNvCxnSpPr>
          <p:nvPr/>
        </p:nvCxnSpPr>
        <p:spPr>
          <a:xfrm>
            <a:off x="5556003" y="2327248"/>
            <a:ext cx="529743" cy="18030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91B2E1-4A49-2FB9-D2CA-68036104146A}"/>
              </a:ext>
            </a:extLst>
          </p:cNvPr>
          <p:cNvSpPr txBox="1"/>
          <p:nvPr/>
        </p:nvSpPr>
        <p:spPr>
          <a:xfrm>
            <a:off x="4461680" y="6181147"/>
            <a:ext cx="43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err="1"/>
              <a:t>Chromain</a:t>
            </a:r>
            <a:r>
              <a:rPr lang="en-US" altLang="ko-KR" sz="1400" b="1" u="sng" dirty="0"/>
              <a:t> accessibility -&gt; Gene expression</a:t>
            </a:r>
            <a:endParaRPr lang="ko-KR" altLang="en-US" sz="1400" b="1" u="sng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13CB31C-165B-3F37-0F16-3D317AA04BC5}"/>
              </a:ext>
            </a:extLst>
          </p:cNvPr>
          <p:cNvSpPr/>
          <p:nvPr/>
        </p:nvSpPr>
        <p:spPr>
          <a:xfrm>
            <a:off x="4305107" y="6282219"/>
            <a:ext cx="187969" cy="136410"/>
          </a:xfrm>
          <a:prstGeom prst="rightArrow">
            <a:avLst>
              <a:gd name="adj1" fmla="val 50000"/>
              <a:gd name="adj2" fmla="val 666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C835A16F-417C-FCEC-4C55-88BFC92307F2}"/>
              </a:ext>
            </a:extLst>
          </p:cNvPr>
          <p:cNvSpPr/>
          <p:nvPr/>
        </p:nvSpPr>
        <p:spPr>
          <a:xfrm>
            <a:off x="4305107" y="5881576"/>
            <a:ext cx="187969" cy="136410"/>
          </a:xfrm>
          <a:prstGeom prst="rightArrow">
            <a:avLst>
              <a:gd name="adj1" fmla="val 50000"/>
              <a:gd name="adj2" fmla="val 666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4548A36B-13E0-35DB-8282-7DF9C9878616}"/>
              </a:ext>
            </a:extLst>
          </p:cNvPr>
          <p:cNvSpPr/>
          <p:nvPr/>
        </p:nvSpPr>
        <p:spPr>
          <a:xfrm>
            <a:off x="4305107" y="4450485"/>
            <a:ext cx="187969" cy="136410"/>
          </a:xfrm>
          <a:prstGeom prst="rightArrow">
            <a:avLst>
              <a:gd name="adj1" fmla="val 50000"/>
              <a:gd name="adj2" fmla="val 666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CD191-D0CC-521B-5E9C-8741F9399107}"/>
              </a:ext>
            </a:extLst>
          </p:cNvPr>
          <p:cNvSpPr txBox="1"/>
          <p:nvPr/>
        </p:nvSpPr>
        <p:spPr>
          <a:xfrm>
            <a:off x="-10254" y="-8691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TENET+ workflow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96D073-D602-5848-5F7F-9C8C51223D03}"/>
              </a:ext>
            </a:extLst>
          </p:cNvPr>
          <p:cNvGrpSpPr/>
          <p:nvPr/>
        </p:nvGrpSpPr>
        <p:grpSpPr>
          <a:xfrm>
            <a:off x="8105424" y="453219"/>
            <a:ext cx="3746586" cy="5671197"/>
            <a:chOff x="7172015" y="1042500"/>
            <a:chExt cx="3746586" cy="56711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37E95D-9C9D-C8C8-FBF9-4619B84169BA}"/>
                </a:ext>
              </a:extLst>
            </p:cNvPr>
            <p:cNvSpPr txBox="1"/>
            <p:nvPr/>
          </p:nvSpPr>
          <p:spPr>
            <a:xfrm>
              <a:off x="7246920" y="1042500"/>
              <a:ext cx="3363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Step 3 :  Trimming the targets and Downstream analysis</a:t>
              </a:r>
              <a:endParaRPr lang="ko-KR" altLang="en-US" sz="1400" b="1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F0C6A2-9F89-8BBE-B916-E62EEE1F0BA9}"/>
                </a:ext>
              </a:extLst>
            </p:cNvPr>
            <p:cNvGrpSpPr/>
            <p:nvPr/>
          </p:nvGrpSpPr>
          <p:grpSpPr>
            <a:xfrm>
              <a:off x="8362215" y="5742304"/>
              <a:ext cx="1460497" cy="971393"/>
              <a:chOff x="8956253" y="1841796"/>
              <a:chExt cx="1706957" cy="1135316"/>
            </a:xfrm>
          </p:grpSpPr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1FB400D2-A20A-FFB2-CCB9-96B5CF8063F7}"/>
                  </a:ext>
                </a:extLst>
              </p:cNvPr>
              <p:cNvSpPr/>
              <p:nvPr/>
            </p:nvSpPr>
            <p:spPr>
              <a:xfrm>
                <a:off x="9594997" y="1841796"/>
                <a:ext cx="395380" cy="39538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22D1C92B-5FA4-9E5C-EF56-0DA2A3D6CF8E}"/>
                  </a:ext>
                </a:extLst>
              </p:cNvPr>
              <p:cNvSpPr/>
              <p:nvPr/>
            </p:nvSpPr>
            <p:spPr>
              <a:xfrm>
                <a:off x="8972337" y="2581732"/>
                <a:ext cx="395380" cy="395380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E4B57FF2-F0FD-3071-B84B-945375DE075B}"/>
                  </a:ext>
                </a:extLst>
              </p:cNvPr>
              <p:cNvSpPr/>
              <p:nvPr/>
            </p:nvSpPr>
            <p:spPr>
              <a:xfrm>
                <a:off x="10255084" y="2576950"/>
                <a:ext cx="395380" cy="39538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9CCE1F2-0D4A-DC53-06F6-8530F7D741CB}"/>
                  </a:ext>
                </a:extLst>
              </p:cNvPr>
              <p:cNvSpPr txBox="1"/>
              <p:nvPr/>
            </p:nvSpPr>
            <p:spPr>
              <a:xfrm>
                <a:off x="9589073" y="1854821"/>
                <a:ext cx="419191" cy="32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solidFill>
                      <a:schemeClr val="bg1"/>
                    </a:solidFill>
                  </a:rPr>
                  <a:t>TF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ACBE42F-0A2E-4089-38EB-C497D9F150B9}"/>
                  </a:ext>
                </a:extLst>
              </p:cNvPr>
              <p:cNvSpPr txBox="1"/>
              <p:nvPr/>
            </p:nvSpPr>
            <p:spPr>
              <a:xfrm>
                <a:off x="8956253" y="2609110"/>
                <a:ext cx="419191" cy="32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solidFill>
                      <a:schemeClr val="bg1"/>
                    </a:solidFill>
                  </a:rPr>
                  <a:t>G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DA1B8063-9D3A-0E26-B277-B60699E54E23}"/>
                  </a:ext>
                </a:extLst>
              </p:cNvPr>
              <p:cNvSpPr txBox="1"/>
              <p:nvPr/>
            </p:nvSpPr>
            <p:spPr>
              <a:xfrm>
                <a:off x="10244019" y="2611051"/>
                <a:ext cx="419191" cy="32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solidFill>
                      <a:schemeClr val="bg1"/>
                    </a:solidFill>
                  </a:rPr>
                  <a:t>P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2" name="직선 화살표 연결선 221">
                <a:extLst>
                  <a:ext uri="{FF2B5EF4-FFF2-40B4-BE49-F238E27FC236}">
                    <a16:creationId xmlns:a16="http://schemas.microsoft.com/office/drawing/2014/main" id="{4940E84A-AC24-5E25-3F8D-48200E6FC628}"/>
                  </a:ext>
                </a:extLst>
              </p:cNvPr>
              <p:cNvCxnSpPr>
                <a:cxnSpLocks/>
                <a:stCxn id="216" idx="3"/>
                <a:endCxn id="217" idx="7"/>
              </p:cNvCxnSpPr>
              <p:nvPr/>
            </p:nvCxnSpPr>
            <p:spPr>
              <a:xfrm flipH="1">
                <a:off x="9309815" y="2179274"/>
                <a:ext cx="343084" cy="460360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화살표 연결선 222">
                <a:extLst>
                  <a:ext uri="{FF2B5EF4-FFF2-40B4-BE49-F238E27FC236}">
                    <a16:creationId xmlns:a16="http://schemas.microsoft.com/office/drawing/2014/main" id="{B394651C-A68F-0119-90CE-4794F241D228}"/>
                  </a:ext>
                </a:extLst>
              </p:cNvPr>
              <p:cNvCxnSpPr>
                <a:cxnSpLocks/>
                <a:stCxn id="216" idx="5"/>
                <a:endCxn id="218" idx="1"/>
              </p:cNvCxnSpPr>
              <p:nvPr/>
            </p:nvCxnSpPr>
            <p:spPr>
              <a:xfrm>
                <a:off x="9932475" y="2179274"/>
                <a:ext cx="380511" cy="455578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화살표 연결선 223">
                <a:extLst>
                  <a:ext uri="{FF2B5EF4-FFF2-40B4-BE49-F238E27FC236}">
                    <a16:creationId xmlns:a16="http://schemas.microsoft.com/office/drawing/2014/main" id="{FFCFED07-5C0C-461A-4DC4-D9C41D69C898}"/>
                  </a:ext>
                </a:extLst>
              </p:cNvPr>
              <p:cNvCxnSpPr>
                <a:cxnSpLocks/>
                <a:stCxn id="217" idx="6"/>
                <a:endCxn id="218" idx="2"/>
              </p:cNvCxnSpPr>
              <p:nvPr/>
            </p:nvCxnSpPr>
            <p:spPr>
              <a:xfrm flipV="1">
                <a:off x="9367717" y="2774640"/>
                <a:ext cx="887367" cy="4782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C437D32-AFA5-59D9-0763-7F9F2BF0464D}"/>
                </a:ext>
              </a:extLst>
            </p:cNvPr>
            <p:cNvGrpSpPr/>
            <p:nvPr/>
          </p:nvGrpSpPr>
          <p:grpSpPr>
            <a:xfrm>
              <a:off x="8652182" y="2246026"/>
              <a:ext cx="2266419" cy="983482"/>
              <a:chOff x="5047861" y="4174551"/>
              <a:chExt cx="5019870" cy="1810139"/>
            </a:xfrm>
          </p:grpSpPr>
          <p:cxnSp>
            <p:nvCxnSpPr>
              <p:cNvPr id="206" name="직선 연결선[R] 205">
                <a:extLst>
                  <a:ext uri="{FF2B5EF4-FFF2-40B4-BE49-F238E27FC236}">
                    <a16:creationId xmlns:a16="http://schemas.microsoft.com/office/drawing/2014/main" id="{49DF3176-53FB-63BE-32F0-881580869C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7861" y="5495731"/>
                <a:ext cx="50198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FB9993C-44EF-BA13-292D-2C2242C5F4A4}"/>
                  </a:ext>
                </a:extLst>
              </p:cNvPr>
              <p:cNvSpPr/>
              <p:nvPr/>
            </p:nvSpPr>
            <p:spPr>
              <a:xfrm>
                <a:off x="7299765" y="5319381"/>
                <a:ext cx="1128772" cy="374311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700" dirty="0"/>
                  <a:t>Gene</a:t>
                </a:r>
                <a:endParaRPr kumimoji="1" lang="ko-Kore-KR" altLang="en-US" sz="700" dirty="0"/>
              </a:p>
            </p:txBody>
          </p:sp>
          <p:sp>
            <p:nvSpPr>
              <p:cNvPr id="208" name="지연 207">
                <a:extLst>
                  <a:ext uri="{FF2B5EF4-FFF2-40B4-BE49-F238E27FC236}">
                    <a16:creationId xmlns:a16="http://schemas.microsoft.com/office/drawing/2014/main" id="{3CCDACE1-113F-CD98-3196-58CB9608CC82}"/>
                  </a:ext>
                </a:extLst>
              </p:cNvPr>
              <p:cNvSpPr/>
              <p:nvPr/>
            </p:nvSpPr>
            <p:spPr>
              <a:xfrm rot="16200000">
                <a:off x="6309049" y="5150497"/>
                <a:ext cx="438539" cy="251927"/>
              </a:xfrm>
              <a:prstGeom prst="flowChartDelay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700"/>
              </a:p>
            </p:txBody>
          </p:sp>
          <p:sp>
            <p:nvSpPr>
              <p:cNvPr id="209" name="지연 208">
                <a:extLst>
                  <a:ext uri="{FF2B5EF4-FFF2-40B4-BE49-F238E27FC236}">
                    <a16:creationId xmlns:a16="http://schemas.microsoft.com/office/drawing/2014/main" id="{5E221432-0A8F-FC8A-1512-9872FD4135D1}"/>
                  </a:ext>
                </a:extLst>
              </p:cNvPr>
              <p:cNvSpPr/>
              <p:nvPr/>
            </p:nvSpPr>
            <p:spPr>
              <a:xfrm rot="16200000">
                <a:off x="5485950" y="5015981"/>
                <a:ext cx="707573" cy="251927"/>
              </a:xfrm>
              <a:prstGeom prst="flowChartDelay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700"/>
              </a:p>
            </p:txBody>
          </p:sp>
          <p:cxnSp>
            <p:nvCxnSpPr>
              <p:cNvPr id="210" name="구부러진 연결선[U] 209">
                <a:extLst>
                  <a:ext uri="{FF2B5EF4-FFF2-40B4-BE49-F238E27FC236}">
                    <a16:creationId xmlns:a16="http://schemas.microsoft.com/office/drawing/2014/main" id="{CD453A96-2E74-59ED-912A-87153F2749F4}"/>
                  </a:ext>
                </a:extLst>
              </p:cNvPr>
              <p:cNvCxnSpPr>
                <a:cxnSpLocks/>
                <a:stCxn id="208" idx="3"/>
                <a:endCxn id="207" idx="0"/>
              </p:cNvCxnSpPr>
              <p:nvPr/>
            </p:nvCxnSpPr>
            <p:spPr>
              <a:xfrm rot="16200000" flipH="1">
                <a:off x="7065138" y="4520369"/>
                <a:ext cx="262190" cy="1335834"/>
              </a:xfrm>
              <a:prstGeom prst="curvedConnector3">
                <a:avLst>
                  <a:gd name="adj1" fmla="val -11676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구부러진 연결선[U] 211">
                <a:extLst>
                  <a:ext uri="{FF2B5EF4-FFF2-40B4-BE49-F238E27FC236}">
                    <a16:creationId xmlns:a16="http://schemas.microsoft.com/office/drawing/2014/main" id="{48EC0618-4FEE-6A1D-70CE-0205F7E9B2A4}"/>
                  </a:ext>
                </a:extLst>
              </p:cNvPr>
              <p:cNvCxnSpPr>
                <a:cxnSpLocks/>
                <a:stCxn id="209" idx="3"/>
                <a:endCxn id="207" idx="0"/>
              </p:cNvCxnSpPr>
              <p:nvPr/>
            </p:nvCxnSpPr>
            <p:spPr>
              <a:xfrm rot="16200000" flipH="1">
                <a:off x="6586333" y="4041562"/>
                <a:ext cx="531224" cy="2024414"/>
              </a:xfrm>
              <a:prstGeom prst="curvedConnector3">
                <a:avLst>
                  <a:gd name="adj1" fmla="val -3230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>
                <a:extLst>
                  <a:ext uri="{FF2B5EF4-FFF2-40B4-BE49-F238E27FC236}">
                    <a16:creationId xmlns:a16="http://schemas.microsoft.com/office/drawing/2014/main" id="{AECCE0C9-D740-BF69-5C95-856A75001A0F}"/>
                  </a:ext>
                </a:extLst>
              </p:cNvPr>
              <p:cNvCxnSpPr/>
              <p:nvPr/>
            </p:nvCxnSpPr>
            <p:spPr>
              <a:xfrm>
                <a:off x="6189306" y="4174551"/>
                <a:ext cx="0" cy="181013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[R] 213">
                <a:extLst>
                  <a:ext uri="{FF2B5EF4-FFF2-40B4-BE49-F238E27FC236}">
                    <a16:creationId xmlns:a16="http://schemas.microsoft.com/office/drawing/2014/main" id="{72522B19-B9F1-E46E-3C2E-520A53ED20B5}"/>
                  </a:ext>
                </a:extLst>
              </p:cNvPr>
              <p:cNvCxnSpPr/>
              <p:nvPr/>
            </p:nvCxnSpPr>
            <p:spPr>
              <a:xfrm>
                <a:off x="9538995" y="4174551"/>
                <a:ext cx="0" cy="181013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BA723DCE-E840-58D4-39CA-6EC3591CF247}"/>
                  </a:ext>
                </a:extLst>
              </p:cNvPr>
              <p:cNvSpPr/>
              <p:nvPr/>
            </p:nvSpPr>
            <p:spPr>
              <a:xfrm>
                <a:off x="7654085" y="4227806"/>
                <a:ext cx="1675682" cy="5556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700" b="1" dirty="0">
                    <a:solidFill>
                      <a:schemeClr val="tx1"/>
                    </a:solidFill>
                  </a:rPr>
                  <a:t>1M bp</a:t>
                </a:r>
                <a:endParaRPr kumimoji="1" lang="ko-Kore-KR" altLang="en-US" sz="7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5C0A3C7-2B28-3C7C-6AA9-43728027A151}"/>
                </a:ext>
              </a:extLst>
            </p:cNvPr>
            <p:cNvSpPr/>
            <p:nvPr/>
          </p:nvSpPr>
          <p:spPr>
            <a:xfrm>
              <a:off x="9451540" y="3174758"/>
              <a:ext cx="1061431" cy="30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b="1" dirty="0">
                  <a:solidFill>
                    <a:schemeClr val="tx1"/>
                  </a:solidFill>
                </a:rPr>
                <a:t>Peak to Gene</a:t>
              </a:r>
              <a:endParaRPr kumimoji="1" lang="ko-Kore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43F9D83-5C50-6761-E13E-A985FF7A5A5A}"/>
                </a:ext>
              </a:extLst>
            </p:cNvPr>
            <p:cNvSpPr/>
            <p:nvPr/>
          </p:nvSpPr>
          <p:spPr>
            <a:xfrm>
              <a:off x="7233162" y="3174758"/>
              <a:ext cx="1061431" cy="30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b="1" dirty="0">
                  <a:solidFill>
                    <a:schemeClr val="tx1"/>
                  </a:solidFill>
                </a:rPr>
                <a:t>TF to Gene</a:t>
              </a:r>
              <a:endParaRPr kumimoji="1" lang="ko-Kore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59A3C7A-C945-781C-F249-1F95AD69C783}"/>
                </a:ext>
              </a:extLst>
            </p:cNvPr>
            <p:cNvSpPr txBox="1"/>
            <p:nvPr/>
          </p:nvSpPr>
          <p:spPr>
            <a:xfrm>
              <a:off x="8018944" y="5351846"/>
              <a:ext cx="2085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Regulatory Triplet</a:t>
              </a:r>
              <a:endParaRPr lang="ko-KR" altLang="en-US" sz="1400" b="1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190B767-FA7D-C6BE-99D3-5AD3011DFB47}"/>
                </a:ext>
              </a:extLst>
            </p:cNvPr>
            <p:cNvSpPr/>
            <p:nvPr/>
          </p:nvSpPr>
          <p:spPr>
            <a:xfrm>
              <a:off x="7233162" y="1757569"/>
              <a:ext cx="1275169" cy="30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b="1" dirty="0">
                  <a:solidFill>
                    <a:schemeClr val="tx1"/>
                  </a:solidFill>
                </a:rPr>
                <a:t>Indirect Trimming</a:t>
              </a:r>
              <a:endParaRPr kumimoji="1" lang="ko-Kore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13F2BC6-D34B-C654-B995-03AF7C88B717}"/>
                </a:ext>
              </a:extLst>
            </p:cNvPr>
            <p:cNvSpPr/>
            <p:nvPr/>
          </p:nvSpPr>
          <p:spPr>
            <a:xfrm>
              <a:off x="9113432" y="1757569"/>
              <a:ext cx="1425460" cy="30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b="1" dirty="0">
                  <a:solidFill>
                    <a:schemeClr val="tx1"/>
                  </a:solidFill>
                </a:rPr>
                <a:t>Distance Trimming</a:t>
              </a:r>
              <a:endParaRPr kumimoji="1" lang="ko-Kore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ABC41043-BC2E-89CA-C5F4-F849A329C4EC}"/>
                </a:ext>
              </a:extLst>
            </p:cNvPr>
            <p:cNvCxnSpPr>
              <a:cxnSpLocks/>
            </p:cNvCxnSpPr>
            <p:nvPr/>
          </p:nvCxnSpPr>
          <p:spPr>
            <a:xfrm>
              <a:off x="9177728" y="2303253"/>
              <a:ext cx="461800" cy="600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3F4EB8B8-8D9A-2A5C-E827-62C82440E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394" y="2303253"/>
              <a:ext cx="461800" cy="600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2">
              <a:extLst>
                <a:ext uri="{FF2B5EF4-FFF2-40B4-BE49-F238E27FC236}">
                  <a16:creationId xmlns:a16="http://schemas.microsoft.com/office/drawing/2014/main" id="{8292D738-3436-1C67-68FD-478F1F712E5C}"/>
                </a:ext>
              </a:extLst>
            </p:cNvPr>
            <p:cNvGrpSpPr/>
            <p:nvPr/>
          </p:nvGrpSpPr>
          <p:grpSpPr>
            <a:xfrm>
              <a:off x="7172015" y="2215834"/>
              <a:ext cx="1217398" cy="822640"/>
              <a:chOff x="7172015" y="2215834"/>
              <a:chExt cx="1217398" cy="822640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B0D12AE5-18BB-0730-F238-682C152529B3}"/>
                  </a:ext>
                </a:extLst>
              </p:cNvPr>
              <p:cNvSpPr/>
              <p:nvPr/>
            </p:nvSpPr>
            <p:spPr>
              <a:xfrm>
                <a:off x="7607135" y="2215834"/>
                <a:ext cx="313486" cy="31348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234B6D93-8A2F-8793-C1D1-B5722EB94C08}"/>
                  </a:ext>
                </a:extLst>
              </p:cNvPr>
              <p:cNvSpPr/>
              <p:nvPr/>
            </p:nvSpPr>
            <p:spPr>
              <a:xfrm>
                <a:off x="7178679" y="2724988"/>
                <a:ext cx="313486" cy="313486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203EB072-2561-8E77-892E-7D3802D8D684}"/>
                  </a:ext>
                </a:extLst>
              </p:cNvPr>
              <p:cNvSpPr/>
              <p:nvPr/>
            </p:nvSpPr>
            <p:spPr>
              <a:xfrm>
                <a:off x="8061345" y="2721698"/>
                <a:ext cx="313486" cy="313486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5DCD702E-E24E-1C6E-0C6F-DB6DE591E485}"/>
                  </a:ext>
                </a:extLst>
              </p:cNvPr>
              <p:cNvSpPr txBox="1"/>
              <p:nvPr/>
            </p:nvSpPr>
            <p:spPr>
              <a:xfrm>
                <a:off x="7607135" y="2249466"/>
                <a:ext cx="33236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dirty="0">
                    <a:solidFill>
                      <a:schemeClr val="bg1"/>
                    </a:solidFill>
                  </a:rPr>
                  <a:t>TF</a:t>
                </a:r>
                <a:endParaRPr kumimoji="1" lang="ko-Kore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4E475F3-9986-F9EC-BEF2-4AA19B127053}"/>
                  </a:ext>
                </a:extLst>
              </p:cNvPr>
              <p:cNvSpPr txBox="1"/>
              <p:nvPr/>
            </p:nvSpPr>
            <p:spPr>
              <a:xfrm>
                <a:off x="7172015" y="2748978"/>
                <a:ext cx="33236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dirty="0">
                    <a:solidFill>
                      <a:schemeClr val="bg1"/>
                    </a:solidFill>
                  </a:rPr>
                  <a:t>G1</a:t>
                </a:r>
                <a:endParaRPr kumimoji="1" lang="ko-Kore-KR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91DD219F-F9E9-1199-578A-71ED39FD41AC}"/>
                  </a:ext>
                </a:extLst>
              </p:cNvPr>
              <p:cNvCxnSpPr>
                <a:cxnSpLocks/>
                <a:stCxn id="192" idx="3"/>
                <a:endCxn id="193" idx="7"/>
              </p:cNvCxnSpPr>
              <p:nvPr/>
            </p:nvCxnSpPr>
            <p:spPr>
              <a:xfrm flipH="1">
                <a:off x="7446256" y="2483411"/>
                <a:ext cx="206788" cy="287486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53CB3A4-9C70-3EC3-2A22-45DEA5D22872}"/>
                  </a:ext>
                </a:extLst>
              </p:cNvPr>
              <p:cNvCxnSpPr>
                <a:cxnSpLocks/>
                <a:stCxn id="192" idx="5"/>
                <a:endCxn id="195" idx="1"/>
              </p:cNvCxnSpPr>
              <p:nvPr/>
            </p:nvCxnSpPr>
            <p:spPr>
              <a:xfrm>
                <a:off x="7874712" y="2483411"/>
                <a:ext cx="232542" cy="284196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705272BB-DE0C-A57C-977C-BD177D73B58A}"/>
                  </a:ext>
                </a:extLst>
              </p:cNvPr>
              <p:cNvSpPr txBox="1"/>
              <p:nvPr/>
            </p:nvSpPr>
            <p:spPr>
              <a:xfrm>
                <a:off x="8057048" y="2748978"/>
                <a:ext cx="33236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dirty="0">
                    <a:solidFill>
                      <a:schemeClr val="bg1"/>
                    </a:solidFill>
                  </a:rPr>
                  <a:t>G2</a:t>
                </a:r>
                <a:endParaRPr kumimoji="1" lang="ko-Kore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십자형[C] 202">
                <a:extLst>
                  <a:ext uri="{FF2B5EF4-FFF2-40B4-BE49-F238E27FC236}">
                    <a16:creationId xmlns:a16="http://schemas.microsoft.com/office/drawing/2014/main" id="{4DB062BF-2C4C-B53A-E964-34B6A2484CE0}"/>
                  </a:ext>
                </a:extLst>
              </p:cNvPr>
              <p:cNvSpPr/>
              <p:nvPr/>
            </p:nvSpPr>
            <p:spPr>
              <a:xfrm rot="2700000">
                <a:off x="7893219" y="2511433"/>
                <a:ext cx="172551" cy="172551"/>
              </a:xfrm>
              <a:prstGeom prst="plus">
                <a:avLst>
                  <a:gd name="adj" fmla="val 3929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/>
              </a:p>
            </p:txBody>
          </p:sp>
          <p:cxnSp>
            <p:nvCxnSpPr>
              <p:cNvPr id="205" name="직선 화살표 연결선 117">
                <a:extLst>
                  <a:ext uri="{FF2B5EF4-FFF2-40B4-BE49-F238E27FC236}">
                    <a16:creationId xmlns:a16="http://schemas.microsoft.com/office/drawing/2014/main" id="{A3D73DA2-8980-8B9D-1459-C680A2EEF81D}"/>
                  </a:ext>
                </a:extLst>
              </p:cNvPr>
              <p:cNvCxnSpPr>
                <a:cxnSpLocks/>
                <a:stCxn id="198" idx="3"/>
                <a:endCxn id="202" idx="1"/>
              </p:cNvCxnSpPr>
              <p:nvPr/>
            </p:nvCxnSpPr>
            <p:spPr>
              <a:xfrm>
                <a:off x="7504380" y="2864394"/>
                <a:ext cx="552668" cy="0"/>
              </a:xfrm>
              <a:prstGeom prst="straightConnector1">
                <a:avLst/>
              </a:prstGeom>
              <a:ln w="222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43E3D84D-AC3D-FF78-AEE6-D6F7E68218E9}"/>
                </a:ext>
              </a:extLst>
            </p:cNvPr>
            <p:cNvGrpSpPr/>
            <p:nvPr/>
          </p:nvGrpSpPr>
          <p:grpSpPr>
            <a:xfrm>
              <a:off x="8047881" y="3498651"/>
              <a:ext cx="2132640" cy="1746212"/>
              <a:chOff x="27945639" y="8723369"/>
              <a:chExt cx="3974173" cy="3254064"/>
            </a:xfrm>
          </p:grpSpPr>
          <p:sp>
            <p:nvSpPr>
              <p:cNvPr id="148" name="자유형 147">
                <a:extLst>
                  <a:ext uri="{FF2B5EF4-FFF2-40B4-BE49-F238E27FC236}">
                    <a16:creationId xmlns:a16="http://schemas.microsoft.com/office/drawing/2014/main" id="{8D14330C-97A8-5EF0-82A0-E619E276A665}"/>
                  </a:ext>
                </a:extLst>
              </p:cNvPr>
              <p:cNvSpPr/>
              <p:nvPr/>
            </p:nvSpPr>
            <p:spPr>
              <a:xfrm>
                <a:off x="29125667" y="11049520"/>
                <a:ext cx="1261241" cy="927913"/>
              </a:xfrm>
              <a:custGeom>
                <a:avLst/>
                <a:gdLst>
                  <a:gd name="connsiteX0" fmla="*/ 67566 w 1261241"/>
                  <a:gd name="connsiteY0" fmla="*/ 72071 h 927913"/>
                  <a:gd name="connsiteX1" fmla="*/ 0 w 1261241"/>
                  <a:gd name="connsiteY1" fmla="*/ 256753 h 927913"/>
                  <a:gd name="connsiteX2" fmla="*/ 112611 w 1261241"/>
                  <a:gd name="connsiteY2" fmla="*/ 441435 h 927913"/>
                  <a:gd name="connsiteX3" fmla="*/ 99098 w 1261241"/>
                  <a:gd name="connsiteY3" fmla="*/ 770258 h 927913"/>
                  <a:gd name="connsiteX4" fmla="*/ 454948 w 1261241"/>
                  <a:gd name="connsiteY4" fmla="*/ 806294 h 927913"/>
                  <a:gd name="connsiteX5" fmla="*/ 657647 w 1261241"/>
                  <a:gd name="connsiteY5" fmla="*/ 927913 h 927913"/>
                  <a:gd name="connsiteX6" fmla="*/ 941427 w 1261241"/>
                  <a:gd name="connsiteY6" fmla="*/ 779267 h 927913"/>
                  <a:gd name="connsiteX7" fmla="*/ 1261241 w 1261241"/>
                  <a:gd name="connsiteY7" fmla="*/ 738727 h 927913"/>
                  <a:gd name="connsiteX8" fmla="*/ 1216197 w 1261241"/>
                  <a:gd name="connsiteY8" fmla="*/ 387381 h 927913"/>
                  <a:gd name="connsiteX9" fmla="*/ 927913 w 1261241"/>
                  <a:gd name="connsiteY9" fmla="*/ 396390 h 927913"/>
                  <a:gd name="connsiteX10" fmla="*/ 869356 w 1261241"/>
                  <a:gd name="connsiteY10" fmla="*/ 27027 h 927913"/>
                  <a:gd name="connsiteX11" fmla="*/ 540532 w 1261241"/>
                  <a:gd name="connsiteY11" fmla="*/ 117115 h 927913"/>
                  <a:gd name="connsiteX12" fmla="*/ 211708 w 1261241"/>
                  <a:gd name="connsiteY12" fmla="*/ 0 h 927913"/>
                  <a:gd name="connsiteX13" fmla="*/ 67566 w 1261241"/>
                  <a:gd name="connsiteY13" fmla="*/ 72071 h 92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1241" h="927913">
                    <a:moveTo>
                      <a:pt x="67566" y="72071"/>
                    </a:moveTo>
                    <a:lnTo>
                      <a:pt x="0" y="256753"/>
                    </a:lnTo>
                    <a:lnTo>
                      <a:pt x="112611" y="441435"/>
                    </a:lnTo>
                    <a:lnTo>
                      <a:pt x="99098" y="770258"/>
                    </a:lnTo>
                    <a:lnTo>
                      <a:pt x="454948" y="806294"/>
                    </a:lnTo>
                    <a:lnTo>
                      <a:pt x="657647" y="927913"/>
                    </a:lnTo>
                    <a:lnTo>
                      <a:pt x="941427" y="779267"/>
                    </a:lnTo>
                    <a:lnTo>
                      <a:pt x="1261241" y="738727"/>
                    </a:lnTo>
                    <a:lnTo>
                      <a:pt x="1216197" y="387381"/>
                    </a:lnTo>
                    <a:lnTo>
                      <a:pt x="927913" y="396390"/>
                    </a:lnTo>
                    <a:lnTo>
                      <a:pt x="869356" y="27027"/>
                    </a:lnTo>
                    <a:lnTo>
                      <a:pt x="540532" y="117115"/>
                    </a:lnTo>
                    <a:lnTo>
                      <a:pt x="211708" y="0"/>
                    </a:lnTo>
                    <a:lnTo>
                      <a:pt x="67566" y="72071"/>
                    </a:lnTo>
                    <a:close/>
                  </a:path>
                </a:pathLst>
              </a:custGeom>
              <a:solidFill>
                <a:srgbClr val="FB8072">
                  <a:alpha val="3518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49" name="자유형 148">
                <a:extLst>
                  <a:ext uri="{FF2B5EF4-FFF2-40B4-BE49-F238E27FC236}">
                    <a16:creationId xmlns:a16="http://schemas.microsoft.com/office/drawing/2014/main" id="{413F2DE2-CD8A-15A4-F8E5-A723A5B5B411}"/>
                  </a:ext>
                </a:extLst>
              </p:cNvPr>
              <p:cNvSpPr/>
              <p:nvPr/>
            </p:nvSpPr>
            <p:spPr>
              <a:xfrm>
                <a:off x="30341864" y="9454951"/>
                <a:ext cx="1279259" cy="1022506"/>
              </a:xfrm>
              <a:custGeom>
                <a:avLst/>
                <a:gdLst>
                  <a:gd name="connsiteX0" fmla="*/ 409903 w 1279259"/>
                  <a:gd name="connsiteY0" fmla="*/ 103602 h 1022506"/>
                  <a:gd name="connsiteX1" fmla="*/ 716205 w 1279259"/>
                  <a:gd name="connsiteY1" fmla="*/ 0 h 1022506"/>
                  <a:gd name="connsiteX2" fmla="*/ 950436 w 1279259"/>
                  <a:gd name="connsiteY2" fmla="*/ 193690 h 1022506"/>
                  <a:gd name="connsiteX3" fmla="*/ 1270250 w 1279259"/>
                  <a:gd name="connsiteY3" fmla="*/ 315310 h 1022506"/>
                  <a:gd name="connsiteX4" fmla="*/ 1279259 w 1279259"/>
                  <a:gd name="connsiteY4" fmla="*/ 594585 h 1022506"/>
                  <a:gd name="connsiteX5" fmla="*/ 1103586 w 1279259"/>
                  <a:gd name="connsiteY5" fmla="*/ 720709 h 1022506"/>
                  <a:gd name="connsiteX6" fmla="*/ 1045029 w 1279259"/>
                  <a:gd name="connsiteY6" fmla="*/ 1022506 h 1022506"/>
                  <a:gd name="connsiteX7" fmla="*/ 729718 w 1279259"/>
                  <a:gd name="connsiteY7" fmla="*/ 1018002 h 1022506"/>
                  <a:gd name="connsiteX8" fmla="*/ 662152 w 1279259"/>
                  <a:gd name="connsiteY8" fmla="*/ 905391 h 1022506"/>
                  <a:gd name="connsiteX9" fmla="*/ 518010 w 1279259"/>
                  <a:gd name="connsiteY9" fmla="*/ 846833 h 1022506"/>
                  <a:gd name="connsiteX10" fmla="*/ 283779 w 1279259"/>
                  <a:gd name="connsiteY10" fmla="*/ 968453 h 1022506"/>
                  <a:gd name="connsiteX11" fmla="*/ 49549 w 1279259"/>
                  <a:gd name="connsiteY11" fmla="*/ 788276 h 1022506"/>
                  <a:gd name="connsiteX12" fmla="*/ 144142 w 1279259"/>
                  <a:gd name="connsiteY12" fmla="*/ 549541 h 1022506"/>
                  <a:gd name="connsiteX13" fmla="*/ 0 w 1279259"/>
                  <a:gd name="connsiteY13" fmla="*/ 306301 h 1022506"/>
                  <a:gd name="connsiteX14" fmla="*/ 243239 w 1279259"/>
                  <a:gd name="connsiteY14" fmla="*/ 126124 h 1022506"/>
                  <a:gd name="connsiteX15" fmla="*/ 432426 w 1279259"/>
                  <a:gd name="connsiteY15" fmla="*/ 225221 h 1022506"/>
                  <a:gd name="connsiteX16" fmla="*/ 409903 w 1279259"/>
                  <a:gd name="connsiteY16" fmla="*/ 103602 h 1022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9259" h="1022506">
                    <a:moveTo>
                      <a:pt x="409903" y="103602"/>
                    </a:moveTo>
                    <a:lnTo>
                      <a:pt x="716205" y="0"/>
                    </a:lnTo>
                    <a:lnTo>
                      <a:pt x="950436" y="193690"/>
                    </a:lnTo>
                    <a:lnTo>
                      <a:pt x="1270250" y="315310"/>
                    </a:lnTo>
                    <a:lnTo>
                      <a:pt x="1279259" y="594585"/>
                    </a:lnTo>
                    <a:lnTo>
                      <a:pt x="1103586" y="720709"/>
                    </a:lnTo>
                    <a:lnTo>
                      <a:pt x="1045029" y="1022506"/>
                    </a:lnTo>
                    <a:lnTo>
                      <a:pt x="729718" y="1018002"/>
                    </a:lnTo>
                    <a:lnTo>
                      <a:pt x="662152" y="905391"/>
                    </a:lnTo>
                    <a:lnTo>
                      <a:pt x="518010" y="846833"/>
                    </a:lnTo>
                    <a:lnTo>
                      <a:pt x="283779" y="968453"/>
                    </a:lnTo>
                    <a:lnTo>
                      <a:pt x="49549" y="788276"/>
                    </a:lnTo>
                    <a:lnTo>
                      <a:pt x="144142" y="549541"/>
                    </a:lnTo>
                    <a:lnTo>
                      <a:pt x="0" y="306301"/>
                    </a:lnTo>
                    <a:lnTo>
                      <a:pt x="243239" y="126124"/>
                    </a:lnTo>
                    <a:lnTo>
                      <a:pt x="432426" y="225221"/>
                    </a:lnTo>
                    <a:lnTo>
                      <a:pt x="409903" y="103602"/>
                    </a:lnTo>
                    <a:close/>
                  </a:path>
                </a:pathLst>
              </a:custGeom>
              <a:solidFill>
                <a:srgbClr val="8FAADC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1" name="자유형 150">
                <a:extLst>
                  <a:ext uri="{FF2B5EF4-FFF2-40B4-BE49-F238E27FC236}">
                    <a16:creationId xmlns:a16="http://schemas.microsoft.com/office/drawing/2014/main" id="{D1CE3A11-23AD-55DF-4E33-C51A34BF03AF}"/>
                  </a:ext>
                </a:extLst>
              </p:cNvPr>
              <p:cNvSpPr/>
              <p:nvPr/>
            </p:nvSpPr>
            <p:spPr>
              <a:xfrm>
                <a:off x="27945639" y="9545040"/>
                <a:ext cx="1054037" cy="1139621"/>
              </a:xfrm>
              <a:custGeom>
                <a:avLst/>
                <a:gdLst>
                  <a:gd name="connsiteX0" fmla="*/ 860347 w 1054037"/>
                  <a:gd name="connsiteY0" fmla="*/ 9009 h 1139621"/>
                  <a:gd name="connsiteX1" fmla="*/ 540532 w 1054037"/>
                  <a:gd name="connsiteY1" fmla="*/ 0 h 1139621"/>
                  <a:gd name="connsiteX2" fmla="*/ 396390 w 1054037"/>
                  <a:gd name="connsiteY2" fmla="*/ 283779 h 1139621"/>
                  <a:gd name="connsiteX3" fmla="*/ 0 w 1054037"/>
                  <a:gd name="connsiteY3" fmla="*/ 531523 h 1139621"/>
                  <a:gd name="connsiteX4" fmla="*/ 220717 w 1054037"/>
                  <a:gd name="connsiteY4" fmla="*/ 950435 h 1139621"/>
                  <a:gd name="connsiteX5" fmla="*/ 527019 w 1054037"/>
                  <a:gd name="connsiteY5" fmla="*/ 1139621 h 1139621"/>
                  <a:gd name="connsiteX6" fmla="*/ 842329 w 1054037"/>
                  <a:gd name="connsiteY6" fmla="*/ 936922 h 1139621"/>
                  <a:gd name="connsiteX7" fmla="*/ 1054037 w 1054037"/>
                  <a:gd name="connsiteY7" fmla="*/ 603594 h 1139621"/>
                  <a:gd name="connsiteX8" fmla="*/ 936922 w 1054037"/>
                  <a:gd name="connsiteY8" fmla="*/ 369363 h 1139621"/>
                  <a:gd name="connsiteX9" fmla="*/ 860347 w 1054037"/>
                  <a:gd name="connsiteY9" fmla="*/ 9009 h 113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4037" h="1139621">
                    <a:moveTo>
                      <a:pt x="860347" y="9009"/>
                    </a:moveTo>
                    <a:lnTo>
                      <a:pt x="540532" y="0"/>
                    </a:lnTo>
                    <a:lnTo>
                      <a:pt x="396390" y="283779"/>
                    </a:lnTo>
                    <a:lnTo>
                      <a:pt x="0" y="531523"/>
                    </a:lnTo>
                    <a:lnTo>
                      <a:pt x="220717" y="950435"/>
                    </a:lnTo>
                    <a:lnTo>
                      <a:pt x="527019" y="1139621"/>
                    </a:lnTo>
                    <a:lnTo>
                      <a:pt x="842329" y="936922"/>
                    </a:lnTo>
                    <a:lnTo>
                      <a:pt x="1054037" y="603594"/>
                    </a:lnTo>
                    <a:lnTo>
                      <a:pt x="936922" y="369363"/>
                    </a:lnTo>
                    <a:lnTo>
                      <a:pt x="860347" y="9009"/>
                    </a:lnTo>
                    <a:close/>
                  </a:path>
                </a:pathLst>
              </a:custGeom>
              <a:solidFill>
                <a:srgbClr val="7030A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EB77AB4-08CF-3AFF-4B12-FC6DDD471E1A}"/>
                  </a:ext>
                </a:extLst>
              </p:cNvPr>
              <p:cNvSpPr/>
              <p:nvPr/>
            </p:nvSpPr>
            <p:spPr>
              <a:xfrm>
                <a:off x="28477598" y="9612593"/>
                <a:ext cx="269075" cy="2690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4E9B7016-B979-2BEC-977D-FCE32B0F9747}"/>
                  </a:ext>
                </a:extLst>
              </p:cNvPr>
              <p:cNvSpPr/>
              <p:nvPr/>
            </p:nvSpPr>
            <p:spPr>
              <a:xfrm>
                <a:off x="28080809" y="9994563"/>
                <a:ext cx="269075" cy="2690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579F29A1-25EC-719C-CEDD-6470DD624513}"/>
                  </a:ext>
                </a:extLst>
              </p:cNvPr>
              <p:cNvSpPr/>
              <p:nvPr/>
            </p:nvSpPr>
            <p:spPr>
              <a:xfrm>
                <a:off x="28349884" y="10320013"/>
                <a:ext cx="269075" cy="2690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CF10A579-787E-E1B8-A94A-67E68E4DFC7D}"/>
                  </a:ext>
                </a:extLst>
              </p:cNvPr>
              <p:cNvSpPr/>
              <p:nvPr/>
            </p:nvSpPr>
            <p:spPr>
              <a:xfrm rot="2288805">
                <a:off x="30437321" y="9668653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CCE4F2B-602C-8F83-D468-EFA6C4380687}"/>
                  </a:ext>
                </a:extLst>
              </p:cNvPr>
              <p:cNvSpPr/>
              <p:nvPr/>
            </p:nvSpPr>
            <p:spPr>
              <a:xfrm>
                <a:off x="30897127" y="9588845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D56F6126-C5CB-E900-7039-73C59EC36573}"/>
                  </a:ext>
                </a:extLst>
              </p:cNvPr>
              <p:cNvSpPr/>
              <p:nvPr/>
            </p:nvSpPr>
            <p:spPr>
              <a:xfrm>
                <a:off x="30491143" y="10090784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D81CF5EA-97D4-58BD-BEA2-F62550A34D82}"/>
                  </a:ext>
                </a:extLst>
              </p:cNvPr>
              <p:cNvSpPr/>
              <p:nvPr/>
            </p:nvSpPr>
            <p:spPr>
              <a:xfrm rot="20740260">
                <a:off x="30849426" y="9941761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DB325C1A-CA69-8A2B-31DE-B52FFD62F59D}"/>
                  </a:ext>
                </a:extLst>
              </p:cNvPr>
              <p:cNvSpPr/>
              <p:nvPr/>
            </p:nvSpPr>
            <p:spPr>
              <a:xfrm>
                <a:off x="29210019" y="11111411"/>
                <a:ext cx="269075" cy="269075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EDB8FF56-5FB2-957C-40BE-9B787252607B}"/>
                  </a:ext>
                </a:extLst>
              </p:cNvPr>
              <p:cNvSpPr/>
              <p:nvPr/>
            </p:nvSpPr>
            <p:spPr>
              <a:xfrm>
                <a:off x="29732291" y="11156115"/>
                <a:ext cx="269075" cy="269075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BD145205-EFC7-6C5C-01D9-C924EA81875D}"/>
                  </a:ext>
                </a:extLst>
              </p:cNvPr>
              <p:cNvSpPr/>
              <p:nvPr/>
            </p:nvSpPr>
            <p:spPr>
              <a:xfrm>
                <a:off x="29285572" y="11531626"/>
                <a:ext cx="269075" cy="269075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C9AE0F05-3C5F-7330-324C-798CF5D1EDBB}"/>
                  </a:ext>
                </a:extLst>
              </p:cNvPr>
              <p:cNvSpPr/>
              <p:nvPr/>
            </p:nvSpPr>
            <p:spPr>
              <a:xfrm>
                <a:off x="29662217" y="11622997"/>
                <a:ext cx="269075" cy="269075"/>
              </a:xfrm>
              <a:prstGeom prst="ellipse">
                <a:avLst/>
              </a:prstGeom>
              <a:solidFill>
                <a:srgbClr val="FF7E79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 dirty="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F7CDD77B-463B-F9AB-A6B4-0AB5505AF1CA}"/>
                  </a:ext>
                </a:extLst>
              </p:cNvPr>
              <p:cNvSpPr/>
              <p:nvPr/>
            </p:nvSpPr>
            <p:spPr>
              <a:xfrm>
                <a:off x="30058289" y="11501366"/>
                <a:ext cx="269075" cy="269075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 dirty="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F3AFBCA8-7572-4F0C-EE1C-2C7BC0D4C095}"/>
                  </a:ext>
                </a:extLst>
              </p:cNvPr>
              <p:cNvSpPr/>
              <p:nvPr/>
            </p:nvSpPr>
            <p:spPr>
              <a:xfrm>
                <a:off x="31283683" y="9765293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112A0B01-3D7E-9B98-6C68-214E6AC183E5}"/>
                  </a:ext>
                </a:extLst>
              </p:cNvPr>
              <p:cNvSpPr/>
              <p:nvPr/>
            </p:nvSpPr>
            <p:spPr>
              <a:xfrm>
                <a:off x="31089441" y="10173905"/>
                <a:ext cx="269075" cy="2690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cxnSp>
            <p:nvCxnSpPr>
              <p:cNvPr id="173" name="직선 연결선[R] 172">
                <a:extLst>
                  <a:ext uri="{FF2B5EF4-FFF2-40B4-BE49-F238E27FC236}">
                    <a16:creationId xmlns:a16="http://schemas.microsoft.com/office/drawing/2014/main" id="{E55CD1C7-17F5-DA06-2B30-697B38DA2190}"/>
                  </a:ext>
                </a:extLst>
              </p:cNvPr>
              <p:cNvCxnSpPr>
                <a:cxnSpLocks/>
                <a:stCxn id="190" idx="7"/>
                <a:endCxn id="158" idx="3"/>
              </p:cNvCxnSpPr>
              <p:nvPr/>
            </p:nvCxnSpPr>
            <p:spPr>
              <a:xfrm flipV="1">
                <a:off x="28820339" y="9819244"/>
                <a:ext cx="1617943" cy="2645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>
                <a:extLst>
                  <a:ext uri="{FF2B5EF4-FFF2-40B4-BE49-F238E27FC236}">
                    <a16:creationId xmlns:a16="http://schemas.microsoft.com/office/drawing/2014/main" id="{62276B45-3694-4514-AFAF-1B3B45604BDC}"/>
                  </a:ext>
                </a:extLst>
              </p:cNvPr>
              <p:cNvCxnSpPr>
                <a:cxnSpLocks/>
                <a:stCxn id="157" idx="6"/>
                <a:endCxn id="161" idx="2"/>
              </p:cNvCxnSpPr>
              <p:nvPr/>
            </p:nvCxnSpPr>
            <p:spPr>
              <a:xfrm flipV="1">
                <a:off x="28618959" y="10225322"/>
                <a:ext cx="1872184" cy="22922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>
                <a:extLst>
                  <a:ext uri="{FF2B5EF4-FFF2-40B4-BE49-F238E27FC236}">
                    <a16:creationId xmlns:a16="http://schemas.microsoft.com/office/drawing/2014/main" id="{82C1BB6D-B7B0-386C-E27D-CCE9D3BDAE37}"/>
                  </a:ext>
                </a:extLst>
              </p:cNvPr>
              <p:cNvCxnSpPr>
                <a:cxnSpLocks/>
                <a:stCxn id="156" idx="6"/>
              </p:cNvCxnSpPr>
              <p:nvPr/>
            </p:nvCxnSpPr>
            <p:spPr>
              <a:xfrm>
                <a:off x="28349884" y="10129101"/>
                <a:ext cx="2287759" cy="591337"/>
              </a:xfrm>
              <a:prstGeom prst="line">
                <a:avLst/>
              </a:prstGeom>
              <a:ln>
                <a:noFill/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[R] 176">
                <a:extLst>
                  <a:ext uri="{FF2B5EF4-FFF2-40B4-BE49-F238E27FC236}">
                    <a16:creationId xmlns:a16="http://schemas.microsoft.com/office/drawing/2014/main" id="{521B9F1E-DC9C-F9E6-74E0-CAD997C8566E}"/>
                  </a:ext>
                </a:extLst>
              </p:cNvPr>
              <p:cNvCxnSpPr>
                <a:cxnSpLocks/>
                <a:stCxn id="152" idx="6"/>
                <a:endCxn id="159" idx="2"/>
              </p:cNvCxnSpPr>
              <p:nvPr/>
            </p:nvCxnSpPr>
            <p:spPr>
              <a:xfrm flipV="1">
                <a:off x="28746673" y="9723383"/>
                <a:ext cx="2150454" cy="2374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[R] 178">
                <a:extLst>
                  <a:ext uri="{FF2B5EF4-FFF2-40B4-BE49-F238E27FC236}">
                    <a16:creationId xmlns:a16="http://schemas.microsoft.com/office/drawing/2014/main" id="{79F4071E-7694-101B-031B-7CBB387E7B61}"/>
                  </a:ext>
                </a:extLst>
              </p:cNvPr>
              <p:cNvCxnSpPr>
                <a:cxnSpLocks/>
                <a:stCxn id="157" idx="5"/>
                <a:endCxn id="164" idx="1"/>
              </p:cNvCxnSpPr>
              <p:nvPr/>
            </p:nvCxnSpPr>
            <p:spPr>
              <a:xfrm>
                <a:off x="28579553" y="10549682"/>
                <a:ext cx="669871" cy="60113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[R] 179">
                <a:extLst>
                  <a:ext uri="{FF2B5EF4-FFF2-40B4-BE49-F238E27FC236}">
                    <a16:creationId xmlns:a16="http://schemas.microsoft.com/office/drawing/2014/main" id="{5CECFB4F-73EE-7626-E8B0-CCADE082FEA8}"/>
                  </a:ext>
                </a:extLst>
              </p:cNvPr>
              <p:cNvCxnSpPr>
                <a:cxnSpLocks/>
                <a:stCxn id="190" idx="5"/>
                <a:endCxn id="167" idx="1"/>
              </p:cNvCxnSpPr>
              <p:nvPr/>
            </p:nvCxnSpPr>
            <p:spPr>
              <a:xfrm>
                <a:off x="28781218" y="10269949"/>
                <a:ext cx="920404" cy="139245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[R] 181">
                <a:extLst>
                  <a:ext uri="{FF2B5EF4-FFF2-40B4-BE49-F238E27FC236}">
                    <a16:creationId xmlns:a16="http://schemas.microsoft.com/office/drawing/2014/main" id="{1F8EB029-7FC3-F6E3-B2F6-34B154AC76EC}"/>
                  </a:ext>
                </a:extLst>
              </p:cNvPr>
              <p:cNvCxnSpPr>
                <a:cxnSpLocks/>
                <a:stCxn id="152" idx="5"/>
                <a:endCxn id="165" idx="1"/>
              </p:cNvCxnSpPr>
              <p:nvPr/>
            </p:nvCxnSpPr>
            <p:spPr>
              <a:xfrm>
                <a:off x="28707268" y="9842263"/>
                <a:ext cx="1064428" cy="13532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[R] 182">
                <a:extLst>
                  <a:ext uri="{FF2B5EF4-FFF2-40B4-BE49-F238E27FC236}">
                    <a16:creationId xmlns:a16="http://schemas.microsoft.com/office/drawing/2014/main" id="{3DFD4E6A-53C5-3481-BFCF-5E737C694A22}"/>
                  </a:ext>
                </a:extLst>
              </p:cNvPr>
              <p:cNvCxnSpPr>
                <a:cxnSpLocks/>
                <a:stCxn id="171" idx="3"/>
                <a:endCxn id="168" idx="7"/>
              </p:cNvCxnSpPr>
              <p:nvPr/>
            </p:nvCxnSpPr>
            <p:spPr>
              <a:xfrm flipH="1">
                <a:off x="30287959" y="10403575"/>
                <a:ext cx="840887" cy="11371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[R] 184">
                <a:extLst>
                  <a:ext uri="{FF2B5EF4-FFF2-40B4-BE49-F238E27FC236}">
                    <a16:creationId xmlns:a16="http://schemas.microsoft.com/office/drawing/2014/main" id="{6EC0F3AD-1CE2-325D-0843-D88BD918886C}"/>
                  </a:ext>
                </a:extLst>
              </p:cNvPr>
              <p:cNvCxnSpPr>
                <a:cxnSpLocks/>
                <a:stCxn id="162" idx="3"/>
                <a:endCxn id="167" idx="7"/>
              </p:cNvCxnSpPr>
              <p:nvPr/>
            </p:nvCxnSpPr>
            <p:spPr>
              <a:xfrm flipH="1">
                <a:off x="29891887" y="10192016"/>
                <a:ext cx="1023448" cy="147038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[R] 185">
                <a:extLst>
                  <a:ext uri="{FF2B5EF4-FFF2-40B4-BE49-F238E27FC236}">
                    <a16:creationId xmlns:a16="http://schemas.microsoft.com/office/drawing/2014/main" id="{364469AA-BFA8-1FD8-29D9-AEB41BEC06F6}"/>
                  </a:ext>
                </a:extLst>
              </p:cNvPr>
              <p:cNvCxnSpPr>
                <a:cxnSpLocks/>
                <a:stCxn id="170" idx="3"/>
                <a:endCxn id="166" idx="7"/>
              </p:cNvCxnSpPr>
              <p:nvPr/>
            </p:nvCxnSpPr>
            <p:spPr>
              <a:xfrm flipH="1">
                <a:off x="29515242" y="9994963"/>
                <a:ext cx="1807846" cy="157606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[R] 186">
                <a:extLst>
                  <a:ext uri="{FF2B5EF4-FFF2-40B4-BE49-F238E27FC236}">
                    <a16:creationId xmlns:a16="http://schemas.microsoft.com/office/drawing/2014/main" id="{2BFDAE33-9558-885C-6C3C-D939C54E439F}"/>
                  </a:ext>
                </a:extLst>
              </p:cNvPr>
              <p:cNvCxnSpPr>
                <a:cxnSpLocks/>
                <a:stCxn id="190" idx="6"/>
                <a:endCxn id="162" idx="2"/>
              </p:cNvCxnSpPr>
              <p:nvPr/>
            </p:nvCxnSpPr>
            <p:spPr>
              <a:xfrm flipV="1">
                <a:off x="28839341" y="10109596"/>
                <a:ext cx="2014271" cy="7535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BB52819-500D-9CDF-920C-73A7AC811272}"/>
                  </a:ext>
                </a:extLst>
              </p:cNvPr>
              <p:cNvSpPr txBox="1"/>
              <p:nvPr/>
            </p:nvSpPr>
            <p:spPr>
              <a:xfrm>
                <a:off x="28127882" y="8723369"/>
                <a:ext cx="3791930" cy="57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TF-gene-peak linkage</a:t>
                </a:r>
                <a:endParaRPr lang="ko-KR" altLang="en-US" sz="1400" b="1" dirty="0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02414EE6-F4C8-20B1-2987-181BB1B25DF0}"/>
                  </a:ext>
                </a:extLst>
              </p:cNvPr>
              <p:cNvSpPr/>
              <p:nvPr/>
            </p:nvSpPr>
            <p:spPr>
              <a:xfrm rot="711926">
                <a:off x="28573141" y="10022751"/>
                <a:ext cx="269075" cy="269075"/>
              </a:xfrm>
              <a:prstGeom prst="ellipse">
                <a:avLst/>
              </a:prstGeom>
              <a:solidFill>
                <a:srgbClr val="7030A0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596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6483C8-0684-1D5D-B227-FD7A337FF949}"/>
              </a:ext>
            </a:extLst>
          </p:cNvPr>
          <p:cNvSpPr txBox="1"/>
          <p:nvPr/>
        </p:nvSpPr>
        <p:spPr>
          <a:xfrm>
            <a:off x="246353" y="117895"/>
            <a:ext cx="10601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A. Input dataset for TENETPLUS by using PBMC </a:t>
            </a:r>
            <a:r>
              <a:rPr lang="en" altLang="ko-KR" sz="20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Multiome</a:t>
            </a:r>
            <a:r>
              <a:rPr lang="en" altLang="ko-K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</a:t>
            </a:r>
            <a:endParaRPr lang="en" altLang="ko-KR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88E91B35-BD7D-84F6-E15D-97CB078BCB6B}"/>
              </a:ext>
            </a:extLst>
          </p:cNvPr>
          <p:cNvGrpSpPr/>
          <p:nvPr/>
        </p:nvGrpSpPr>
        <p:grpSpPr>
          <a:xfrm>
            <a:off x="168866" y="741475"/>
            <a:ext cx="7559537" cy="2829897"/>
            <a:chOff x="-1756282" y="-917163"/>
            <a:chExt cx="19143004" cy="7166143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8D6CF778-A2DB-093D-C391-3E0E69D3FF5A}"/>
                </a:ext>
              </a:extLst>
            </p:cNvPr>
            <p:cNvGrpSpPr/>
            <p:nvPr/>
          </p:nvGrpSpPr>
          <p:grpSpPr>
            <a:xfrm>
              <a:off x="-1756282" y="-917163"/>
              <a:ext cx="9050951" cy="7136771"/>
              <a:chOff x="1608846" y="4253565"/>
              <a:chExt cx="8906754" cy="7023070"/>
            </a:xfrm>
          </p:grpSpPr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1232AAFB-B6AA-A0A6-989C-640AFD6530A7}"/>
                  </a:ext>
                </a:extLst>
              </p:cNvPr>
              <p:cNvGrpSpPr/>
              <p:nvPr/>
            </p:nvGrpSpPr>
            <p:grpSpPr>
              <a:xfrm>
                <a:off x="1846075" y="4926314"/>
                <a:ext cx="8303702" cy="5976550"/>
                <a:chOff x="1315146" y="1146868"/>
                <a:chExt cx="7907915" cy="5691684"/>
              </a:xfrm>
            </p:grpSpPr>
            <p:grpSp>
              <p:nvGrpSpPr>
                <p:cNvPr id="320" name="그룹 319">
                  <a:extLst>
                    <a:ext uri="{FF2B5EF4-FFF2-40B4-BE49-F238E27FC236}">
                      <a16:creationId xmlns:a16="http://schemas.microsoft.com/office/drawing/2014/main" id="{105184F6-8FAB-87F3-F37E-E26CDFE647BC}"/>
                    </a:ext>
                  </a:extLst>
                </p:cNvPr>
                <p:cNvGrpSpPr/>
                <p:nvPr/>
              </p:nvGrpSpPr>
              <p:grpSpPr>
                <a:xfrm>
                  <a:off x="1315146" y="1146868"/>
                  <a:ext cx="7907915" cy="5691684"/>
                  <a:chOff x="2209800" y="631926"/>
                  <a:chExt cx="7772400" cy="5594147"/>
                </a:xfrm>
              </p:grpSpPr>
              <p:pic>
                <p:nvPicPr>
                  <p:cNvPr id="323" name="그림 322">
                    <a:extLst>
                      <a:ext uri="{FF2B5EF4-FFF2-40B4-BE49-F238E27FC236}">
                        <a16:creationId xmlns:a16="http://schemas.microsoft.com/office/drawing/2014/main" id="{070769D4-B9A1-E3F4-888A-8295AA5508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09800" y="631926"/>
                    <a:ext cx="7772400" cy="5594147"/>
                  </a:xfrm>
                  <a:prstGeom prst="rect">
                    <a:avLst/>
                  </a:prstGeom>
                </p:spPr>
              </p:pic>
              <p:sp>
                <p:nvSpPr>
                  <p:cNvPr id="324" name="자유형 323">
                    <a:extLst>
                      <a:ext uri="{FF2B5EF4-FFF2-40B4-BE49-F238E27FC236}">
                        <a16:creationId xmlns:a16="http://schemas.microsoft.com/office/drawing/2014/main" id="{8DD0142B-E788-23AA-3570-0972032A4FE6}"/>
                      </a:ext>
                    </a:extLst>
                  </p:cNvPr>
                  <p:cNvSpPr/>
                  <p:nvPr/>
                </p:nvSpPr>
                <p:spPr>
                  <a:xfrm>
                    <a:off x="5844746" y="667265"/>
                    <a:ext cx="4053016" cy="1717589"/>
                  </a:xfrm>
                  <a:custGeom>
                    <a:avLst/>
                    <a:gdLst>
                      <a:gd name="connsiteX0" fmla="*/ 111211 w 4053016"/>
                      <a:gd name="connsiteY0" fmla="*/ 0 h 1717589"/>
                      <a:gd name="connsiteX1" fmla="*/ 259492 w 4053016"/>
                      <a:gd name="connsiteY1" fmla="*/ 333632 h 1717589"/>
                      <a:gd name="connsiteX2" fmla="*/ 210065 w 4053016"/>
                      <a:gd name="connsiteY2" fmla="*/ 543697 h 1717589"/>
                      <a:gd name="connsiteX3" fmla="*/ 0 w 4053016"/>
                      <a:gd name="connsiteY3" fmla="*/ 877330 h 1717589"/>
                      <a:gd name="connsiteX4" fmla="*/ 148281 w 4053016"/>
                      <a:gd name="connsiteY4" fmla="*/ 1062681 h 1717589"/>
                      <a:gd name="connsiteX5" fmla="*/ 469557 w 4053016"/>
                      <a:gd name="connsiteY5" fmla="*/ 1371600 h 1717589"/>
                      <a:gd name="connsiteX6" fmla="*/ 506627 w 4053016"/>
                      <a:gd name="connsiteY6" fmla="*/ 1631092 h 1717589"/>
                      <a:gd name="connsiteX7" fmla="*/ 988540 w 4053016"/>
                      <a:gd name="connsiteY7" fmla="*/ 1717589 h 1717589"/>
                      <a:gd name="connsiteX8" fmla="*/ 1322173 w 4053016"/>
                      <a:gd name="connsiteY8" fmla="*/ 1458097 h 1717589"/>
                      <a:gd name="connsiteX9" fmla="*/ 1977081 w 4053016"/>
                      <a:gd name="connsiteY9" fmla="*/ 1359243 h 1717589"/>
                      <a:gd name="connsiteX10" fmla="*/ 2520778 w 4053016"/>
                      <a:gd name="connsiteY10" fmla="*/ 1495167 h 1717589"/>
                      <a:gd name="connsiteX11" fmla="*/ 2977978 w 4053016"/>
                      <a:gd name="connsiteY11" fmla="*/ 1495167 h 1717589"/>
                      <a:gd name="connsiteX12" fmla="*/ 3534032 w 4053016"/>
                      <a:gd name="connsiteY12" fmla="*/ 1260389 h 1717589"/>
                      <a:gd name="connsiteX13" fmla="*/ 3682313 w 4053016"/>
                      <a:gd name="connsiteY13" fmla="*/ 1062681 h 1717589"/>
                      <a:gd name="connsiteX14" fmla="*/ 4028303 w 4053016"/>
                      <a:gd name="connsiteY14" fmla="*/ 1075038 h 1717589"/>
                      <a:gd name="connsiteX15" fmla="*/ 4053016 w 4053016"/>
                      <a:gd name="connsiteY15" fmla="*/ 914400 h 1717589"/>
                      <a:gd name="connsiteX16" fmla="*/ 3904735 w 4053016"/>
                      <a:gd name="connsiteY16" fmla="*/ 840259 h 1717589"/>
                      <a:gd name="connsiteX17" fmla="*/ 3632886 w 4053016"/>
                      <a:gd name="connsiteY17" fmla="*/ 840259 h 1717589"/>
                      <a:gd name="connsiteX18" fmla="*/ 3262184 w 4053016"/>
                      <a:gd name="connsiteY18" fmla="*/ 556054 h 1717589"/>
                      <a:gd name="connsiteX19" fmla="*/ 2854411 w 4053016"/>
                      <a:gd name="connsiteY19" fmla="*/ 580767 h 1717589"/>
                      <a:gd name="connsiteX20" fmla="*/ 2631989 w 4053016"/>
                      <a:gd name="connsiteY20" fmla="*/ 457200 h 1717589"/>
                      <a:gd name="connsiteX21" fmla="*/ 2075935 w 4053016"/>
                      <a:gd name="connsiteY21" fmla="*/ 531340 h 1717589"/>
                      <a:gd name="connsiteX22" fmla="*/ 1569308 w 4053016"/>
                      <a:gd name="connsiteY22" fmla="*/ 568411 h 1717589"/>
                      <a:gd name="connsiteX23" fmla="*/ 1359243 w 4053016"/>
                      <a:gd name="connsiteY23" fmla="*/ 506627 h 1717589"/>
                      <a:gd name="connsiteX24" fmla="*/ 1223319 w 4053016"/>
                      <a:gd name="connsiteY24" fmla="*/ 210065 h 1717589"/>
                      <a:gd name="connsiteX25" fmla="*/ 1223319 w 4053016"/>
                      <a:gd name="connsiteY25" fmla="*/ 210065 h 1717589"/>
                      <a:gd name="connsiteX26" fmla="*/ 914400 w 4053016"/>
                      <a:gd name="connsiteY26" fmla="*/ 111211 h 1717589"/>
                      <a:gd name="connsiteX27" fmla="*/ 642551 w 4053016"/>
                      <a:gd name="connsiteY27" fmla="*/ 0 h 1717589"/>
                      <a:gd name="connsiteX28" fmla="*/ 407773 w 4053016"/>
                      <a:gd name="connsiteY28" fmla="*/ 0 h 1717589"/>
                      <a:gd name="connsiteX29" fmla="*/ 111211 w 4053016"/>
                      <a:gd name="connsiteY29" fmla="*/ 0 h 171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053016" h="1717589">
                        <a:moveTo>
                          <a:pt x="111211" y="0"/>
                        </a:moveTo>
                        <a:lnTo>
                          <a:pt x="259492" y="333632"/>
                        </a:lnTo>
                        <a:lnTo>
                          <a:pt x="210065" y="543697"/>
                        </a:lnTo>
                        <a:lnTo>
                          <a:pt x="0" y="877330"/>
                        </a:lnTo>
                        <a:lnTo>
                          <a:pt x="148281" y="1062681"/>
                        </a:lnTo>
                        <a:lnTo>
                          <a:pt x="469557" y="1371600"/>
                        </a:lnTo>
                        <a:lnTo>
                          <a:pt x="506627" y="1631092"/>
                        </a:lnTo>
                        <a:lnTo>
                          <a:pt x="988540" y="1717589"/>
                        </a:lnTo>
                        <a:lnTo>
                          <a:pt x="1322173" y="1458097"/>
                        </a:lnTo>
                        <a:lnTo>
                          <a:pt x="1977081" y="1359243"/>
                        </a:lnTo>
                        <a:lnTo>
                          <a:pt x="2520778" y="1495167"/>
                        </a:lnTo>
                        <a:lnTo>
                          <a:pt x="2977978" y="1495167"/>
                        </a:lnTo>
                        <a:lnTo>
                          <a:pt x="3534032" y="1260389"/>
                        </a:lnTo>
                        <a:lnTo>
                          <a:pt x="3682313" y="1062681"/>
                        </a:lnTo>
                        <a:lnTo>
                          <a:pt x="4028303" y="1075038"/>
                        </a:lnTo>
                        <a:lnTo>
                          <a:pt x="4053016" y="914400"/>
                        </a:lnTo>
                        <a:lnTo>
                          <a:pt x="3904735" y="840259"/>
                        </a:lnTo>
                        <a:lnTo>
                          <a:pt x="3632886" y="840259"/>
                        </a:lnTo>
                        <a:lnTo>
                          <a:pt x="3262184" y="556054"/>
                        </a:lnTo>
                        <a:lnTo>
                          <a:pt x="2854411" y="580767"/>
                        </a:lnTo>
                        <a:lnTo>
                          <a:pt x="2631989" y="457200"/>
                        </a:lnTo>
                        <a:lnTo>
                          <a:pt x="2075935" y="531340"/>
                        </a:lnTo>
                        <a:lnTo>
                          <a:pt x="1569308" y="568411"/>
                        </a:lnTo>
                        <a:lnTo>
                          <a:pt x="1359243" y="506627"/>
                        </a:lnTo>
                        <a:lnTo>
                          <a:pt x="1223319" y="210065"/>
                        </a:lnTo>
                        <a:lnTo>
                          <a:pt x="1223319" y="210065"/>
                        </a:lnTo>
                        <a:lnTo>
                          <a:pt x="914400" y="111211"/>
                        </a:lnTo>
                        <a:lnTo>
                          <a:pt x="642551" y="0"/>
                        </a:lnTo>
                        <a:lnTo>
                          <a:pt x="407773" y="0"/>
                        </a:lnTo>
                        <a:lnTo>
                          <a:pt x="111211" y="0"/>
                        </a:lnTo>
                        <a:close/>
                      </a:path>
                    </a:pathLst>
                  </a:custGeom>
                  <a:solidFill>
                    <a:srgbClr val="FF0000">
                      <a:alpha val="20000"/>
                    </a:srgbClr>
                  </a:solidFill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800">
                      <a:ln>
                        <a:solidFill>
                          <a:schemeClr val="tx1"/>
                        </a:solidFill>
                        <a:prstDash val="dash"/>
                      </a:ln>
                    </a:endParaRPr>
                  </a:p>
                </p:txBody>
              </p:sp>
              <p:sp>
                <p:nvSpPr>
                  <p:cNvPr id="325" name="자유형 324">
                    <a:extLst>
                      <a:ext uri="{FF2B5EF4-FFF2-40B4-BE49-F238E27FC236}">
                        <a16:creationId xmlns:a16="http://schemas.microsoft.com/office/drawing/2014/main" id="{81780910-4794-548D-1203-D5DF5140E0B3}"/>
                      </a:ext>
                    </a:extLst>
                  </p:cNvPr>
                  <p:cNvSpPr/>
                  <p:nvPr/>
                </p:nvSpPr>
                <p:spPr>
                  <a:xfrm>
                    <a:off x="6757792" y="2204581"/>
                    <a:ext cx="3219189" cy="2680570"/>
                  </a:xfrm>
                  <a:custGeom>
                    <a:avLst/>
                    <a:gdLst>
                      <a:gd name="connsiteX0" fmla="*/ 1672224 w 3219189"/>
                      <a:gd name="connsiteY0" fmla="*/ 256783 h 2680570"/>
                      <a:gd name="connsiteX1" fmla="*/ 1910219 w 3219189"/>
                      <a:gd name="connsiteY1" fmla="*/ 212942 h 2680570"/>
                      <a:gd name="connsiteX2" fmla="*/ 1997901 w 3219189"/>
                      <a:gd name="connsiteY2" fmla="*/ 137786 h 2680570"/>
                      <a:gd name="connsiteX3" fmla="*/ 2160740 w 3219189"/>
                      <a:gd name="connsiteY3" fmla="*/ 100208 h 2680570"/>
                      <a:gd name="connsiteX4" fmla="*/ 2311052 w 3219189"/>
                      <a:gd name="connsiteY4" fmla="*/ 118997 h 2680570"/>
                      <a:gd name="connsiteX5" fmla="*/ 2448838 w 3219189"/>
                      <a:gd name="connsiteY5" fmla="*/ 62630 h 2680570"/>
                      <a:gd name="connsiteX6" fmla="*/ 2530257 w 3219189"/>
                      <a:gd name="connsiteY6" fmla="*/ 81419 h 2680570"/>
                      <a:gd name="connsiteX7" fmla="*/ 2693096 w 3219189"/>
                      <a:gd name="connsiteY7" fmla="*/ 25052 h 2680570"/>
                      <a:gd name="connsiteX8" fmla="*/ 2824619 w 3219189"/>
                      <a:gd name="connsiteY8" fmla="*/ 0 h 2680570"/>
                      <a:gd name="connsiteX9" fmla="*/ 2999983 w 3219189"/>
                      <a:gd name="connsiteY9" fmla="*/ 206679 h 2680570"/>
                      <a:gd name="connsiteX10" fmla="*/ 3075140 w 3219189"/>
                      <a:gd name="connsiteY10" fmla="*/ 294361 h 2680570"/>
                      <a:gd name="connsiteX11" fmla="*/ 3081403 w 3219189"/>
                      <a:gd name="connsiteY11" fmla="*/ 363255 h 2680570"/>
                      <a:gd name="connsiteX12" fmla="*/ 3219189 w 3219189"/>
                      <a:gd name="connsiteY12" fmla="*/ 569934 h 2680570"/>
                      <a:gd name="connsiteX13" fmla="*/ 3137770 w 3219189"/>
                      <a:gd name="connsiteY13" fmla="*/ 657616 h 2680570"/>
                      <a:gd name="connsiteX14" fmla="*/ 3050087 w 3219189"/>
                      <a:gd name="connsiteY14" fmla="*/ 864296 h 2680570"/>
                      <a:gd name="connsiteX15" fmla="*/ 2849671 w 3219189"/>
                      <a:gd name="connsiteY15" fmla="*/ 983293 h 2680570"/>
                      <a:gd name="connsiteX16" fmla="*/ 2342367 w 3219189"/>
                      <a:gd name="connsiteY16" fmla="*/ 977030 h 2680570"/>
                      <a:gd name="connsiteX17" fmla="*/ 2123161 w 3219189"/>
                      <a:gd name="connsiteY17" fmla="*/ 826718 h 2680570"/>
                      <a:gd name="connsiteX18" fmla="*/ 1810011 w 3219189"/>
                      <a:gd name="connsiteY18" fmla="*/ 832981 h 2680570"/>
                      <a:gd name="connsiteX19" fmla="*/ 1496860 w 3219189"/>
                      <a:gd name="connsiteY19" fmla="*/ 933189 h 2680570"/>
                      <a:gd name="connsiteX20" fmla="*/ 1346548 w 3219189"/>
                      <a:gd name="connsiteY20" fmla="*/ 1045923 h 2680570"/>
                      <a:gd name="connsiteX21" fmla="*/ 1346548 w 3219189"/>
                      <a:gd name="connsiteY21" fmla="*/ 1164920 h 2680570"/>
                      <a:gd name="connsiteX22" fmla="*/ 1409178 w 3219189"/>
                      <a:gd name="connsiteY22" fmla="*/ 1377863 h 2680570"/>
                      <a:gd name="connsiteX23" fmla="*/ 1503123 w 3219189"/>
                      <a:gd name="connsiteY23" fmla="*/ 1484334 h 2680570"/>
                      <a:gd name="connsiteX24" fmla="*/ 1759907 w 3219189"/>
                      <a:gd name="connsiteY24" fmla="*/ 1578279 h 2680570"/>
                      <a:gd name="connsiteX25" fmla="*/ 1935271 w 3219189"/>
                      <a:gd name="connsiteY25" fmla="*/ 1766170 h 2680570"/>
                      <a:gd name="connsiteX26" fmla="*/ 1947797 w 3219189"/>
                      <a:gd name="connsiteY26" fmla="*/ 1947797 h 2680570"/>
                      <a:gd name="connsiteX27" fmla="*/ 1803748 w 3219189"/>
                      <a:gd name="connsiteY27" fmla="*/ 2035479 h 2680570"/>
                      <a:gd name="connsiteX28" fmla="*/ 1534438 w 3219189"/>
                      <a:gd name="connsiteY28" fmla="*/ 2173266 h 2680570"/>
                      <a:gd name="connsiteX29" fmla="*/ 1415441 w 3219189"/>
                      <a:gd name="connsiteY29" fmla="*/ 2110635 h 2680570"/>
                      <a:gd name="connsiteX30" fmla="*/ 1352811 w 3219189"/>
                      <a:gd name="connsiteY30" fmla="*/ 2060531 h 2680570"/>
                      <a:gd name="connsiteX31" fmla="*/ 1227550 w 3219189"/>
                      <a:gd name="connsiteY31" fmla="*/ 2060531 h 2680570"/>
                      <a:gd name="connsiteX32" fmla="*/ 1146131 w 3219189"/>
                      <a:gd name="connsiteY32" fmla="*/ 2167003 h 2680570"/>
                      <a:gd name="connsiteX33" fmla="*/ 1008345 w 3219189"/>
                      <a:gd name="connsiteY33" fmla="*/ 2292263 h 2680570"/>
                      <a:gd name="connsiteX34" fmla="*/ 977030 w 3219189"/>
                      <a:gd name="connsiteY34" fmla="*/ 2386208 h 2680570"/>
                      <a:gd name="connsiteX35" fmla="*/ 989556 w 3219189"/>
                      <a:gd name="connsiteY35" fmla="*/ 2498942 h 2680570"/>
                      <a:gd name="connsiteX36" fmla="*/ 895611 w 3219189"/>
                      <a:gd name="connsiteY36" fmla="*/ 2599151 h 2680570"/>
                      <a:gd name="connsiteX37" fmla="*/ 720246 w 3219189"/>
                      <a:gd name="connsiteY37" fmla="*/ 2674307 h 2680570"/>
                      <a:gd name="connsiteX38" fmla="*/ 482252 w 3219189"/>
                      <a:gd name="connsiteY38" fmla="*/ 2680570 h 2680570"/>
                      <a:gd name="connsiteX39" fmla="*/ 382044 w 3219189"/>
                      <a:gd name="connsiteY39" fmla="*/ 2636729 h 2680570"/>
                      <a:gd name="connsiteX40" fmla="*/ 250520 w 3219189"/>
                      <a:gd name="connsiteY40" fmla="*/ 2498942 h 2680570"/>
                      <a:gd name="connsiteX41" fmla="*/ 225468 w 3219189"/>
                      <a:gd name="connsiteY41" fmla="*/ 2417523 h 2680570"/>
                      <a:gd name="connsiteX42" fmla="*/ 237994 w 3219189"/>
                      <a:gd name="connsiteY42" fmla="*/ 2304789 h 2680570"/>
                      <a:gd name="connsiteX43" fmla="*/ 288098 w 3219189"/>
                      <a:gd name="connsiteY43" fmla="*/ 2242159 h 2680570"/>
                      <a:gd name="connsiteX44" fmla="*/ 413359 w 3219189"/>
                      <a:gd name="connsiteY44" fmla="*/ 2135687 h 2680570"/>
                      <a:gd name="connsiteX45" fmla="*/ 507304 w 3219189"/>
                      <a:gd name="connsiteY45" fmla="*/ 2085583 h 2680570"/>
                      <a:gd name="connsiteX46" fmla="*/ 732772 w 3219189"/>
                      <a:gd name="connsiteY46" fmla="*/ 2054268 h 2680570"/>
                      <a:gd name="connsiteX47" fmla="*/ 858033 w 3219189"/>
                      <a:gd name="connsiteY47" fmla="*/ 2104372 h 2680570"/>
                      <a:gd name="connsiteX48" fmla="*/ 901874 w 3219189"/>
                      <a:gd name="connsiteY48" fmla="*/ 2048005 h 2680570"/>
                      <a:gd name="connsiteX49" fmla="*/ 958241 w 3219189"/>
                      <a:gd name="connsiteY49" fmla="*/ 1903956 h 2680570"/>
                      <a:gd name="connsiteX50" fmla="*/ 970767 w 3219189"/>
                      <a:gd name="connsiteY50" fmla="*/ 1778696 h 2680570"/>
                      <a:gd name="connsiteX51" fmla="*/ 814192 w 3219189"/>
                      <a:gd name="connsiteY51" fmla="*/ 1653435 h 2680570"/>
                      <a:gd name="connsiteX52" fmla="*/ 682668 w 3219189"/>
                      <a:gd name="connsiteY52" fmla="*/ 1578279 h 2680570"/>
                      <a:gd name="connsiteX53" fmla="*/ 432148 w 3219189"/>
                      <a:gd name="connsiteY53" fmla="*/ 1590805 h 2680570"/>
                      <a:gd name="connsiteX54" fmla="*/ 275572 w 3219189"/>
                      <a:gd name="connsiteY54" fmla="*/ 1584542 h 2680570"/>
                      <a:gd name="connsiteX55" fmla="*/ 87682 w 3219189"/>
                      <a:gd name="connsiteY55" fmla="*/ 1553227 h 2680570"/>
                      <a:gd name="connsiteX56" fmla="*/ 25052 w 3219189"/>
                      <a:gd name="connsiteY56" fmla="*/ 1453019 h 2680570"/>
                      <a:gd name="connsiteX57" fmla="*/ 0 w 3219189"/>
                      <a:gd name="connsiteY57" fmla="*/ 1315233 h 2680570"/>
                      <a:gd name="connsiteX58" fmla="*/ 169101 w 3219189"/>
                      <a:gd name="connsiteY58" fmla="*/ 1246340 h 2680570"/>
                      <a:gd name="connsiteX59" fmla="*/ 375781 w 3219189"/>
                      <a:gd name="connsiteY59" fmla="*/ 1227551 h 2680570"/>
                      <a:gd name="connsiteX60" fmla="*/ 620038 w 3219189"/>
                      <a:gd name="connsiteY60" fmla="*/ 1258866 h 2680570"/>
                      <a:gd name="connsiteX61" fmla="*/ 751561 w 3219189"/>
                      <a:gd name="connsiteY61" fmla="*/ 1283918 h 2680570"/>
                      <a:gd name="connsiteX62" fmla="*/ 820455 w 3219189"/>
                      <a:gd name="connsiteY62" fmla="*/ 1240077 h 2680570"/>
                      <a:gd name="connsiteX63" fmla="*/ 908137 w 3219189"/>
                      <a:gd name="connsiteY63" fmla="*/ 1064712 h 2680570"/>
                      <a:gd name="connsiteX64" fmla="*/ 920663 w 3219189"/>
                      <a:gd name="connsiteY64" fmla="*/ 977030 h 2680570"/>
                      <a:gd name="connsiteX65" fmla="*/ 895611 w 3219189"/>
                      <a:gd name="connsiteY65" fmla="*/ 757824 h 2680570"/>
                      <a:gd name="connsiteX66" fmla="*/ 1121079 w 3219189"/>
                      <a:gd name="connsiteY66" fmla="*/ 645090 h 2680570"/>
                      <a:gd name="connsiteX67" fmla="*/ 1252603 w 3219189"/>
                      <a:gd name="connsiteY67" fmla="*/ 594986 h 2680570"/>
                      <a:gd name="connsiteX68" fmla="*/ 1446756 w 3219189"/>
                      <a:gd name="connsiteY68" fmla="*/ 576197 h 2680570"/>
                      <a:gd name="connsiteX69" fmla="*/ 1515649 w 3219189"/>
                      <a:gd name="connsiteY69" fmla="*/ 538619 h 2680570"/>
                      <a:gd name="connsiteX70" fmla="*/ 1615857 w 3219189"/>
                      <a:gd name="connsiteY70" fmla="*/ 407096 h 2680570"/>
                      <a:gd name="connsiteX71" fmla="*/ 1672224 w 3219189"/>
                      <a:gd name="connsiteY71" fmla="*/ 256783 h 2680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3219189" h="2680570">
                        <a:moveTo>
                          <a:pt x="1672224" y="256783"/>
                        </a:moveTo>
                        <a:lnTo>
                          <a:pt x="1910219" y="212942"/>
                        </a:lnTo>
                        <a:lnTo>
                          <a:pt x="1997901" y="137786"/>
                        </a:lnTo>
                        <a:lnTo>
                          <a:pt x="2160740" y="100208"/>
                        </a:lnTo>
                        <a:lnTo>
                          <a:pt x="2311052" y="118997"/>
                        </a:lnTo>
                        <a:lnTo>
                          <a:pt x="2448838" y="62630"/>
                        </a:lnTo>
                        <a:lnTo>
                          <a:pt x="2530257" y="81419"/>
                        </a:lnTo>
                        <a:lnTo>
                          <a:pt x="2693096" y="25052"/>
                        </a:lnTo>
                        <a:lnTo>
                          <a:pt x="2824619" y="0"/>
                        </a:lnTo>
                        <a:lnTo>
                          <a:pt x="2999983" y="206679"/>
                        </a:lnTo>
                        <a:lnTo>
                          <a:pt x="3075140" y="294361"/>
                        </a:lnTo>
                        <a:lnTo>
                          <a:pt x="3081403" y="363255"/>
                        </a:lnTo>
                        <a:lnTo>
                          <a:pt x="3219189" y="569934"/>
                        </a:lnTo>
                        <a:lnTo>
                          <a:pt x="3137770" y="657616"/>
                        </a:lnTo>
                        <a:lnTo>
                          <a:pt x="3050087" y="864296"/>
                        </a:lnTo>
                        <a:lnTo>
                          <a:pt x="2849671" y="983293"/>
                        </a:lnTo>
                        <a:lnTo>
                          <a:pt x="2342367" y="977030"/>
                        </a:lnTo>
                        <a:lnTo>
                          <a:pt x="2123161" y="826718"/>
                        </a:lnTo>
                        <a:lnTo>
                          <a:pt x="1810011" y="832981"/>
                        </a:lnTo>
                        <a:lnTo>
                          <a:pt x="1496860" y="933189"/>
                        </a:lnTo>
                        <a:lnTo>
                          <a:pt x="1346548" y="1045923"/>
                        </a:lnTo>
                        <a:lnTo>
                          <a:pt x="1346548" y="1164920"/>
                        </a:lnTo>
                        <a:lnTo>
                          <a:pt x="1409178" y="1377863"/>
                        </a:lnTo>
                        <a:lnTo>
                          <a:pt x="1503123" y="1484334"/>
                        </a:lnTo>
                        <a:lnTo>
                          <a:pt x="1759907" y="1578279"/>
                        </a:lnTo>
                        <a:lnTo>
                          <a:pt x="1935271" y="1766170"/>
                        </a:lnTo>
                        <a:lnTo>
                          <a:pt x="1947797" y="1947797"/>
                        </a:lnTo>
                        <a:lnTo>
                          <a:pt x="1803748" y="2035479"/>
                        </a:lnTo>
                        <a:lnTo>
                          <a:pt x="1534438" y="2173266"/>
                        </a:lnTo>
                        <a:lnTo>
                          <a:pt x="1415441" y="2110635"/>
                        </a:lnTo>
                        <a:lnTo>
                          <a:pt x="1352811" y="2060531"/>
                        </a:lnTo>
                        <a:lnTo>
                          <a:pt x="1227550" y="2060531"/>
                        </a:lnTo>
                        <a:lnTo>
                          <a:pt x="1146131" y="2167003"/>
                        </a:lnTo>
                        <a:lnTo>
                          <a:pt x="1008345" y="2292263"/>
                        </a:lnTo>
                        <a:lnTo>
                          <a:pt x="977030" y="2386208"/>
                        </a:lnTo>
                        <a:lnTo>
                          <a:pt x="989556" y="2498942"/>
                        </a:lnTo>
                        <a:lnTo>
                          <a:pt x="895611" y="2599151"/>
                        </a:lnTo>
                        <a:lnTo>
                          <a:pt x="720246" y="2674307"/>
                        </a:lnTo>
                        <a:lnTo>
                          <a:pt x="482252" y="2680570"/>
                        </a:lnTo>
                        <a:lnTo>
                          <a:pt x="382044" y="2636729"/>
                        </a:lnTo>
                        <a:lnTo>
                          <a:pt x="250520" y="2498942"/>
                        </a:lnTo>
                        <a:lnTo>
                          <a:pt x="225468" y="2417523"/>
                        </a:lnTo>
                        <a:lnTo>
                          <a:pt x="237994" y="2304789"/>
                        </a:lnTo>
                        <a:lnTo>
                          <a:pt x="288098" y="2242159"/>
                        </a:lnTo>
                        <a:lnTo>
                          <a:pt x="413359" y="2135687"/>
                        </a:lnTo>
                        <a:lnTo>
                          <a:pt x="507304" y="2085583"/>
                        </a:lnTo>
                        <a:lnTo>
                          <a:pt x="732772" y="2054268"/>
                        </a:lnTo>
                        <a:lnTo>
                          <a:pt x="858033" y="2104372"/>
                        </a:lnTo>
                        <a:lnTo>
                          <a:pt x="901874" y="2048005"/>
                        </a:lnTo>
                        <a:lnTo>
                          <a:pt x="958241" y="1903956"/>
                        </a:lnTo>
                        <a:lnTo>
                          <a:pt x="970767" y="1778696"/>
                        </a:lnTo>
                        <a:lnTo>
                          <a:pt x="814192" y="1653435"/>
                        </a:lnTo>
                        <a:lnTo>
                          <a:pt x="682668" y="1578279"/>
                        </a:lnTo>
                        <a:lnTo>
                          <a:pt x="432148" y="1590805"/>
                        </a:lnTo>
                        <a:lnTo>
                          <a:pt x="275572" y="1584542"/>
                        </a:lnTo>
                        <a:lnTo>
                          <a:pt x="87682" y="1553227"/>
                        </a:lnTo>
                        <a:lnTo>
                          <a:pt x="25052" y="1453019"/>
                        </a:lnTo>
                        <a:lnTo>
                          <a:pt x="0" y="1315233"/>
                        </a:lnTo>
                        <a:lnTo>
                          <a:pt x="169101" y="1246340"/>
                        </a:lnTo>
                        <a:lnTo>
                          <a:pt x="375781" y="1227551"/>
                        </a:lnTo>
                        <a:lnTo>
                          <a:pt x="620038" y="1258866"/>
                        </a:lnTo>
                        <a:lnTo>
                          <a:pt x="751561" y="1283918"/>
                        </a:lnTo>
                        <a:lnTo>
                          <a:pt x="820455" y="1240077"/>
                        </a:lnTo>
                        <a:lnTo>
                          <a:pt x="908137" y="1064712"/>
                        </a:lnTo>
                        <a:lnTo>
                          <a:pt x="920663" y="977030"/>
                        </a:lnTo>
                        <a:lnTo>
                          <a:pt x="895611" y="757824"/>
                        </a:lnTo>
                        <a:lnTo>
                          <a:pt x="1121079" y="645090"/>
                        </a:lnTo>
                        <a:lnTo>
                          <a:pt x="1252603" y="594986"/>
                        </a:lnTo>
                        <a:lnTo>
                          <a:pt x="1446756" y="576197"/>
                        </a:lnTo>
                        <a:lnTo>
                          <a:pt x="1515649" y="538619"/>
                        </a:lnTo>
                        <a:lnTo>
                          <a:pt x="1615857" y="407096"/>
                        </a:lnTo>
                        <a:lnTo>
                          <a:pt x="1672224" y="256783"/>
                        </a:lnTo>
                        <a:close/>
                      </a:path>
                    </a:pathLst>
                  </a:custGeom>
                  <a:solidFill>
                    <a:srgbClr val="0070C0">
                      <a:alpha val="20000"/>
                    </a:srgbClr>
                  </a:solidFill>
                  <a:ln w="12700"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800"/>
                  </a:p>
                </p:txBody>
              </p:sp>
            </p:grpSp>
            <p:sp>
              <p:nvSpPr>
                <p:cNvPr id="321" name="자유형 320">
                  <a:extLst>
                    <a:ext uri="{FF2B5EF4-FFF2-40B4-BE49-F238E27FC236}">
                      <a16:creationId xmlns:a16="http://schemas.microsoft.com/office/drawing/2014/main" id="{21F4C14A-C28E-6D8A-DDA8-8216B5A04431}"/>
                    </a:ext>
                  </a:extLst>
                </p:cNvPr>
                <p:cNvSpPr/>
                <p:nvPr/>
              </p:nvSpPr>
              <p:spPr>
                <a:xfrm>
                  <a:off x="1323191" y="2232212"/>
                  <a:ext cx="2710927" cy="2533426"/>
                </a:xfrm>
                <a:custGeom>
                  <a:avLst/>
                  <a:gdLst>
                    <a:gd name="connsiteX0" fmla="*/ 0 w 2710927"/>
                    <a:gd name="connsiteY0" fmla="*/ 710004 h 2533426"/>
                    <a:gd name="connsiteX1" fmla="*/ 86061 w 2710927"/>
                    <a:gd name="connsiteY1" fmla="*/ 575534 h 2533426"/>
                    <a:gd name="connsiteX2" fmla="*/ 199016 w 2710927"/>
                    <a:gd name="connsiteY2" fmla="*/ 236668 h 2533426"/>
                    <a:gd name="connsiteX3" fmla="*/ 333487 w 2710927"/>
                    <a:gd name="connsiteY3" fmla="*/ 75303 h 2533426"/>
                    <a:gd name="connsiteX4" fmla="*/ 699247 w 2710927"/>
                    <a:gd name="connsiteY4" fmla="*/ 0 h 2533426"/>
                    <a:gd name="connsiteX5" fmla="*/ 1156447 w 2710927"/>
                    <a:gd name="connsiteY5" fmla="*/ 16136 h 2533426"/>
                    <a:gd name="connsiteX6" fmla="*/ 1420009 w 2710927"/>
                    <a:gd name="connsiteY6" fmla="*/ 69924 h 2533426"/>
                    <a:gd name="connsiteX7" fmla="*/ 1651298 w 2710927"/>
                    <a:gd name="connsiteY7" fmla="*/ 199016 h 2533426"/>
                    <a:gd name="connsiteX8" fmla="*/ 1850315 w 2710927"/>
                    <a:gd name="connsiteY8" fmla="*/ 344244 h 2533426"/>
                    <a:gd name="connsiteX9" fmla="*/ 1914861 w 2710927"/>
                    <a:gd name="connsiteY9" fmla="*/ 441063 h 2533426"/>
                    <a:gd name="connsiteX10" fmla="*/ 2070847 w 2710927"/>
                    <a:gd name="connsiteY10" fmla="*/ 677732 h 2533426"/>
                    <a:gd name="connsiteX11" fmla="*/ 2135393 w 2710927"/>
                    <a:gd name="connsiteY11" fmla="*/ 822960 h 2533426"/>
                    <a:gd name="connsiteX12" fmla="*/ 2194560 w 2710927"/>
                    <a:gd name="connsiteY12" fmla="*/ 1070386 h 2533426"/>
                    <a:gd name="connsiteX13" fmla="*/ 2194560 w 2710927"/>
                    <a:gd name="connsiteY13" fmla="*/ 1231750 h 2533426"/>
                    <a:gd name="connsiteX14" fmla="*/ 2146150 w 2710927"/>
                    <a:gd name="connsiteY14" fmla="*/ 1409252 h 2533426"/>
                    <a:gd name="connsiteX15" fmla="*/ 2038574 w 2710927"/>
                    <a:gd name="connsiteY15" fmla="*/ 1516828 h 2533426"/>
                    <a:gd name="connsiteX16" fmla="*/ 1893345 w 2710927"/>
                    <a:gd name="connsiteY16" fmla="*/ 1619026 h 2533426"/>
                    <a:gd name="connsiteX17" fmla="*/ 1887967 w 2710927"/>
                    <a:gd name="connsiteY17" fmla="*/ 1683572 h 2533426"/>
                    <a:gd name="connsiteX18" fmla="*/ 2022437 w 2710927"/>
                    <a:gd name="connsiteY18" fmla="*/ 1742739 h 2533426"/>
                    <a:gd name="connsiteX19" fmla="*/ 2275242 w 2710927"/>
                    <a:gd name="connsiteY19" fmla="*/ 1898724 h 2533426"/>
                    <a:gd name="connsiteX20" fmla="*/ 2458122 w 2710927"/>
                    <a:gd name="connsiteY20" fmla="*/ 2011680 h 2533426"/>
                    <a:gd name="connsiteX21" fmla="*/ 2619487 w 2710927"/>
                    <a:gd name="connsiteY21" fmla="*/ 2232212 h 2533426"/>
                    <a:gd name="connsiteX22" fmla="*/ 2710927 w 2710927"/>
                    <a:gd name="connsiteY22" fmla="*/ 2345167 h 2533426"/>
                    <a:gd name="connsiteX23" fmla="*/ 2635623 w 2710927"/>
                    <a:gd name="connsiteY23" fmla="*/ 2425849 h 2533426"/>
                    <a:gd name="connsiteX24" fmla="*/ 2528047 w 2710927"/>
                    <a:gd name="connsiteY24" fmla="*/ 2404334 h 2533426"/>
                    <a:gd name="connsiteX25" fmla="*/ 2468880 w 2710927"/>
                    <a:gd name="connsiteY25" fmla="*/ 2458122 h 2533426"/>
                    <a:gd name="connsiteX26" fmla="*/ 2377440 w 2710927"/>
                    <a:gd name="connsiteY26" fmla="*/ 2415092 h 2533426"/>
                    <a:gd name="connsiteX27" fmla="*/ 2339788 w 2710927"/>
                    <a:gd name="connsiteY27" fmla="*/ 2377440 h 2533426"/>
                    <a:gd name="connsiteX28" fmla="*/ 2291378 w 2710927"/>
                    <a:gd name="connsiteY28" fmla="*/ 2296757 h 2533426"/>
                    <a:gd name="connsiteX29" fmla="*/ 2194560 w 2710927"/>
                    <a:gd name="connsiteY29" fmla="*/ 2173044 h 2533426"/>
                    <a:gd name="connsiteX30" fmla="*/ 2038574 w 2710927"/>
                    <a:gd name="connsiteY30" fmla="*/ 2092362 h 2533426"/>
                    <a:gd name="connsiteX31" fmla="*/ 1882588 w 2710927"/>
                    <a:gd name="connsiteY31" fmla="*/ 1947134 h 2533426"/>
                    <a:gd name="connsiteX32" fmla="*/ 1731981 w 2710927"/>
                    <a:gd name="connsiteY32" fmla="*/ 1877209 h 2533426"/>
                    <a:gd name="connsiteX33" fmla="*/ 1629783 w 2710927"/>
                    <a:gd name="connsiteY33" fmla="*/ 1823421 h 2533426"/>
                    <a:gd name="connsiteX34" fmla="*/ 1538343 w 2710927"/>
                    <a:gd name="connsiteY34" fmla="*/ 1828800 h 2533426"/>
                    <a:gd name="connsiteX35" fmla="*/ 1452282 w 2710927"/>
                    <a:gd name="connsiteY35" fmla="*/ 1974028 h 2533426"/>
                    <a:gd name="connsiteX36" fmla="*/ 1376978 w 2710927"/>
                    <a:gd name="connsiteY36" fmla="*/ 2092362 h 2533426"/>
                    <a:gd name="connsiteX37" fmla="*/ 1312433 w 2710927"/>
                    <a:gd name="connsiteY37" fmla="*/ 2232212 h 2533426"/>
                    <a:gd name="connsiteX38" fmla="*/ 1312433 w 2710927"/>
                    <a:gd name="connsiteY38" fmla="*/ 2334409 h 2533426"/>
                    <a:gd name="connsiteX39" fmla="*/ 1274781 w 2710927"/>
                    <a:gd name="connsiteY39" fmla="*/ 2404334 h 2533426"/>
                    <a:gd name="connsiteX40" fmla="*/ 860611 w 2710927"/>
                    <a:gd name="connsiteY40" fmla="*/ 2533426 h 2533426"/>
                    <a:gd name="connsiteX41" fmla="*/ 537882 w 2710927"/>
                    <a:gd name="connsiteY41" fmla="*/ 2517289 h 2533426"/>
                    <a:gd name="connsiteX42" fmla="*/ 441063 w 2710927"/>
                    <a:gd name="connsiteY42" fmla="*/ 2452743 h 2533426"/>
                    <a:gd name="connsiteX43" fmla="*/ 392654 w 2710927"/>
                    <a:gd name="connsiteY43" fmla="*/ 2318273 h 2533426"/>
                    <a:gd name="connsiteX44" fmla="*/ 403411 w 2710927"/>
                    <a:gd name="connsiteY44" fmla="*/ 2248348 h 2533426"/>
                    <a:gd name="connsiteX45" fmla="*/ 564776 w 2710927"/>
                    <a:gd name="connsiteY45" fmla="*/ 2097741 h 2533426"/>
                    <a:gd name="connsiteX46" fmla="*/ 672353 w 2710927"/>
                    <a:gd name="connsiteY46" fmla="*/ 2000922 h 2533426"/>
                    <a:gd name="connsiteX47" fmla="*/ 806823 w 2710927"/>
                    <a:gd name="connsiteY47" fmla="*/ 1893346 h 2533426"/>
                    <a:gd name="connsiteX48" fmla="*/ 887505 w 2710927"/>
                    <a:gd name="connsiteY48" fmla="*/ 1791148 h 2533426"/>
                    <a:gd name="connsiteX49" fmla="*/ 898263 w 2710927"/>
                    <a:gd name="connsiteY49" fmla="*/ 1662056 h 2533426"/>
                    <a:gd name="connsiteX50" fmla="*/ 693868 w 2710927"/>
                    <a:gd name="connsiteY50" fmla="*/ 1522207 h 2533426"/>
                    <a:gd name="connsiteX51" fmla="*/ 387275 w 2710927"/>
                    <a:gd name="connsiteY51" fmla="*/ 1280160 h 2533426"/>
                    <a:gd name="connsiteX52" fmla="*/ 204395 w 2710927"/>
                    <a:gd name="connsiteY52" fmla="*/ 1097280 h 2533426"/>
                    <a:gd name="connsiteX53" fmla="*/ 96818 w 2710927"/>
                    <a:gd name="connsiteY53" fmla="*/ 962809 h 2533426"/>
                    <a:gd name="connsiteX54" fmla="*/ 43030 w 2710927"/>
                    <a:gd name="connsiteY54" fmla="*/ 849854 h 2533426"/>
                    <a:gd name="connsiteX55" fmla="*/ 0 w 2710927"/>
                    <a:gd name="connsiteY55" fmla="*/ 710004 h 2533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2710927" h="2533426">
                      <a:moveTo>
                        <a:pt x="0" y="710004"/>
                      </a:moveTo>
                      <a:lnTo>
                        <a:pt x="86061" y="575534"/>
                      </a:lnTo>
                      <a:lnTo>
                        <a:pt x="199016" y="236668"/>
                      </a:lnTo>
                      <a:lnTo>
                        <a:pt x="333487" y="75303"/>
                      </a:lnTo>
                      <a:lnTo>
                        <a:pt x="699247" y="0"/>
                      </a:lnTo>
                      <a:lnTo>
                        <a:pt x="1156447" y="16136"/>
                      </a:lnTo>
                      <a:lnTo>
                        <a:pt x="1420009" y="69924"/>
                      </a:lnTo>
                      <a:lnTo>
                        <a:pt x="1651298" y="199016"/>
                      </a:lnTo>
                      <a:lnTo>
                        <a:pt x="1850315" y="344244"/>
                      </a:lnTo>
                      <a:lnTo>
                        <a:pt x="1914861" y="441063"/>
                      </a:lnTo>
                      <a:lnTo>
                        <a:pt x="2070847" y="677732"/>
                      </a:lnTo>
                      <a:lnTo>
                        <a:pt x="2135393" y="822960"/>
                      </a:lnTo>
                      <a:lnTo>
                        <a:pt x="2194560" y="1070386"/>
                      </a:lnTo>
                      <a:lnTo>
                        <a:pt x="2194560" y="1231750"/>
                      </a:lnTo>
                      <a:lnTo>
                        <a:pt x="2146150" y="1409252"/>
                      </a:lnTo>
                      <a:lnTo>
                        <a:pt x="2038574" y="1516828"/>
                      </a:lnTo>
                      <a:lnTo>
                        <a:pt x="1893345" y="1619026"/>
                      </a:lnTo>
                      <a:lnTo>
                        <a:pt x="1887967" y="1683572"/>
                      </a:lnTo>
                      <a:lnTo>
                        <a:pt x="2022437" y="1742739"/>
                      </a:lnTo>
                      <a:lnTo>
                        <a:pt x="2275242" y="1898724"/>
                      </a:lnTo>
                      <a:lnTo>
                        <a:pt x="2458122" y="2011680"/>
                      </a:lnTo>
                      <a:lnTo>
                        <a:pt x="2619487" y="2232212"/>
                      </a:lnTo>
                      <a:lnTo>
                        <a:pt x="2710927" y="2345167"/>
                      </a:lnTo>
                      <a:lnTo>
                        <a:pt x="2635623" y="2425849"/>
                      </a:lnTo>
                      <a:lnTo>
                        <a:pt x="2528047" y="2404334"/>
                      </a:lnTo>
                      <a:lnTo>
                        <a:pt x="2468880" y="2458122"/>
                      </a:lnTo>
                      <a:lnTo>
                        <a:pt x="2377440" y="2415092"/>
                      </a:lnTo>
                      <a:lnTo>
                        <a:pt x="2339788" y="2377440"/>
                      </a:lnTo>
                      <a:lnTo>
                        <a:pt x="2291378" y="2296757"/>
                      </a:lnTo>
                      <a:lnTo>
                        <a:pt x="2194560" y="2173044"/>
                      </a:lnTo>
                      <a:lnTo>
                        <a:pt x="2038574" y="2092362"/>
                      </a:lnTo>
                      <a:lnTo>
                        <a:pt x="1882588" y="1947134"/>
                      </a:lnTo>
                      <a:lnTo>
                        <a:pt x="1731981" y="1877209"/>
                      </a:lnTo>
                      <a:lnTo>
                        <a:pt x="1629783" y="1823421"/>
                      </a:lnTo>
                      <a:lnTo>
                        <a:pt x="1538343" y="1828800"/>
                      </a:lnTo>
                      <a:lnTo>
                        <a:pt x="1452282" y="1974028"/>
                      </a:lnTo>
                      <a:lnTo>
                        <a:pt x="1376978" y="2092362"/>
                      </a:lnTo>
                      <a:lnTo>
                        <a:pt x="1312433" y="2232212"/>
                      </a:lnTo>
                      <a:lnTo>
                        <a:pt x="1312433" y="2334409"/>
                      </a:lnTo>
                      <a:lnTo>
                        <a:pt x="1274781" y="2404334"/>
                      </a:lnTo>
                      <a:lnTo>
                        <a:pt x="860611" y="2533426"/>
                      </a:lnTo>
                      <a:lnTo>
                        <a:pt x="537882" y="2517289"/>
                      </a:lnTo>
                      <a:lnTo>
                        <a:pt x="441063" y="2452743"/>
                      </a:lnTo>
                      <a:lnTo>
                        <a:pt x="392654" y="2318273"/>
                      </a:lnTo>
                      <a:lnTo>
                        <a:pt x="403411" y="2248348"/>
                      </a:lnTo>
                      <a:lnTo>
                        <a:pt x="564776" y="2097741"/>
                      </a:lnTo>
                      <a:lnTo>
                        <a:pt x="672353" y="2000922"/>
                      </a:lnTo>
                      <a:lnTo>
                        <a:pt x="806823" y="1893346"/>
                      </a:lnTo>
                      <a:lnTo>
                        <a:pt x="887505" y="1791148"/>
                      </a:lnTo>
                      <a:lnTo>
                        <a:pt x="898263" y="1662056"/>
                      </a:lnTo>
                      <a:lnTo>
                        <a:pt x="693868" y="1522207"/>
                      </a:lnTo>
                      <a:lnTo>
                        <a:pt x="387275" y="1280160"/>
                      </a:lnTo>
                      <a:lnTo>
                        <a:pt x="204395" y="1097280"/>
                      </a:lnTo>
                      <a:lnTo>
                        <a:pt x="96818" y="962809"/>
                      </a:lnTo>
                      <a:lnTo>
                        <a:pt x="43030" y="849854"/>
                      </a:lnTo>
                      <a:lnTo>
                        <a:pt x="0" y="710004"/>
                      </a:lnTo>
                      <a:close/>
                    </a:path>
                  </a:pathLst>
                </a:custGeom>
                <a:solidFill>
                  <a:srgbClr val="FFFF00">
                    <a:alpha val="20000"/>
                  </a:srgbClr>
                </a:solidFill>
                <a:ln w="12700"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800"/>
                </a:p>
              </p:txBody>
            </p:sp>
            <p:sp>
              <p:nvSpPr>
                <p:cNvPr id="322" name="자유형 321">
                  <a:extLst>
                    <a:ext uri="{FF2B5EF4-FFF2-40B4-BE49-F238E27FC236}">
                      <a16:creationId xmlns:a16="http://schemas.microsoft.com/office/drawing/2014/main" id="{133473B7-9CE8-2871-E92D-B8A8F3C69144}"/>
                    </a:ext>
                  </a:extLst>
                </p:cNvPr>
                <p:cNvSpPr/>
                <p:nvPr/>
              </p:nvSpPr>
              <p:spPr>
                <a:xfrm>
                  <a:off x="4448287" y="5728447"/>
                  <a:ext cx="1807285" cy="1108038"/>
                </a:xfrm>
                <a:custGeom>
                  <a:avLst/>
                  <a:gdLst>
                    <a:gd name="connsiteX0" fmla="*/ 0 w 1807285"/>
                    <a:gd name="connsiteY0" fmla="*/ 704626 h 1108038"/>
                    <a:gd name="connsiteX1" fmla="*/ 112955 w 1807285"/>
                    <a:gd name="connsiteY1" fmla="*/ 446442 h 1108038"/>
                    <a:gd name="connsiteX2" fmla="*/ 16137 w 1807285"/>
                    <a:gd name="connsiteY2" fmla="*/ 182880 h 1108038"/>
                    <a:gd name="connsiteX3" fmla="*/ 403412 w 1807285"/>
                    <a:gd name="connsiteY3" fmla="*/ 10758 h 1108038"/>
                    <a:gd name="connsiteX4" fmla="*/ 892885 w 1807285"/>
                    <a:gd name="connsiteY4" fmla="*/ 0 h 1108038"/>
                    <a:gd name="connsiteX5" fmla="*/ 1070386 w 1807285"/>
                    <a:gd name="connsiteY5" fmla="*/ 80682 h 1108038"/>
                    <a:gd name="connsiteX6" fmla="*/ 1070386 w 1807285"/>
                    <a:gd name="connsiteY6" fmla="*/ 220532 h 1108038"/>
                    <a:gd name="connsiteX7" fmla="*/ 1269402 w 1807285"/>
                    <a:gd name="connsiteY7" fmla="*/ 435685 h 1108038"/>
                    <a:gd name="connsiteX8" fmla="*/ 1500692 w 1807285"/>
                    <a:gd name="connsiteY8" fmla="*/ 510988 h 1108038"/>
                    <a:gd name="connsiteX9" fmla="*/ 1688951 w 1807285"/>
                    <a:gd name="connsiteY9" fmla="*/ 516367 h 1108038"/>
                    <a:gd name="connsiteX10" fmla="*/ 1807285 w 1807285"/>
                    <a:gd name="connsiteY10" fmla="*/ 677732 h 1108038"/>
                    <a:gd name="connsiteX11" fmla="*/ 1801906 w 1807285"/>
                    <a:gd name="connsiteY11" fmla="*/ 898264 h 1108038"/>
                    <a:gd name="connsiteX12" fmla="*/ 1635162 w 1807285"/>
                    <a:gd name="connsiteY12" fmla="*/ 1048871 h 1108038"/>
                    <a:gd name="connsiteX13" fmla="*/ 1323191 w 1807285"/>
                    <a:gd name="connsiteY13" fmla="*/ 1108038 h 1108038"/>
                    <a:gd name="connsiteX14" fmla="*/ 1059628 w 1807285"/>
                    <a:gd name="connsiteY14" fmla="*/ 1000461 h 1108038"/>
                    <a:gd name="connsiteX15" fmla="*/ 876748 w 1807285"/>
                    <a:gd name="connsiteY15" fmla="*/ 833718 h 1108038"/>
                    <a:gd name="connsiteX16" fmla="*/ 731520 w 1807285"/>
                    <a:gd name="connsiteY16" fmla="*/ 801445 h 1108038"/>
                    <a:gd name="connsiteX17" fmla="*/ 527125 w 1807285"/>
                    <a:gd name="connsiteY17" fmla="*/ 833718 h 1108038"/>
                    <a:gd name="connsiteX18" fmla="*/ 344245 w 1807285"/>
                    <a:gd name="connsiteY18" fmla="*/ 887506 h 1108038"/>
                    <a:gd name="connsiteX19" fmla="*/ 43031 w 1807285"/>
                    <a:gd name="connsiteY19" fmla="*/ 817581 h 1108038"/>
                    <a:gd name="connsiteX20" fmla="*/ 0 w 1807285"/>
                    <a:gd name="connsiteY20" fmla="*/ 704626 h 1108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07285" h="1108038">
                      <a:moveTo>
                        <a:pt x="0" y="704626"/>
                      </a:moveTo>
                      <a:lnTo>
                        <a:pt x="112955" y="446442"/>
                      </a:lnTo>
                      <a:lnTo>
                        <a:pt x="16137" y="182880"/>
                      </a:lnTo>
                      <a:lnTo>
                        <a:pt x="403412" y="10758"/>
                      </a:lnTo>
                      <a:lnTo>
                        <a:pt x="892885" y="0"/>
                      </a:lnTo>
                      <a:lnTo>
                        <a:pt x="1070386" y="80682"/>
                      </a:lnTo>
                      <a:lnTo>
                        <a:pt x="1070386" y="220532"/>
                      </a:lnTo>
                      <a:lnTo>
                        <a:pt x="1269402" y="435685"/>
                      </a:lnTo>
                      <a:lnTo>
                        <a:pt x="1500692" y="510988"/>
                      </a:lnTo>
                      <a:lnTo>
                        <a:pt x="1688951" y="516367"/>
                      </a:lnTo>
                      <a:lnTo>
                        <a:pt x="1807285" y="677732"/>
                      </a:lnTo>
                      <a:lnTo>
                        <a:pt x="1801906" y="898264"/>
                      </a:lnTo>
                      <a:lnTo>
                        <a:pt x="1635162" y="1048871"/>
                      </a:lnTo>
                      <a:lnTo>
                        <a:pt x="1323191" y="1108038"/>
                      </a:lnTo>
                      <a:lnTo>
                        <a:pt x="1059628" y="1000461"/>
                      </a:lnTo>
                      <a:lnTo>
                        <a:pt x="876748" y="833718"/>
                      </a:lnTo>
                      <a:lnTo>
                        <a:pt x="731520" y="801445"/>
                      </a:lnTo>
                      <a:lnTo>
                        <a:pt x="527125" y="833718"/>
                      </a:lnTo>
                      <a:lnTo>
                        <a:pt x="344245" y="887506"/>
                      </a:lnTo>
                      <a:lnTo>
                        <a:pt x="43031" y="817581"/>
                      </a:lnTo>
                      <a:lnTo>
                        <a:pt x="0" y="704626"/>
                      </a:lnTo>
                      <a:close/>
                    </a:path>
                  </a:pathLst>
                </a:custGeom>
                <a:solidFill>
                  <a:srgbClr val="7030A0">
                    <a:alpha val="20000"/>
                  </a:srgbClr>
                </a:solidFill>
                <a:ln w="12700"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800"/>
                </a:p>
              </p:txBody>
            </p:sp>
          </p:grp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15C2DE65-6E20-FFE4-34DC-521154B6CF85}"/>
                  </a:ext>
                </a:extLst>
              </p:cNvPr>
              <p:cNvSpPr/>
              <p:nvPr/>
            </p:nvSpPr>
            <p:spPr>
              <a:xfrm>
                <a:off x="1608846" y="4253565"/>
                <a:ext cx="8906754" cy="70230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pic>
          <p:nvPicPr>
            <p:cNvPr id="326" name="그림 325" descr="다채로움, 스크린샷, 직사각형, 보라색이(가) 표시된 사진&#10;&#10;자동 생성된 설명">
              <a:extLst>
                <a:ext uri="{FF2B5EF4-FFF2-40B4-BE49-F238E27FC236}">
                  <a16:creationId xmlns:a16="http://schemas.microsoft.com/office/drawing/2014/main" id="{106CFCC4-A28D-EE2E-1484-51912BCF9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169" y="-917163"/>
              <a:ext cx="9153553" cy="716614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26D561-AC0F-FF36-10CE-3458BE0998BE}"/>
              </a:ext>
            </a:extLst>
          </p:cNvPr>
          <p:cNvGrpSpPr/>
          <p:nvPr/>
        </p:nvGrpSpPr>
        <p:grpSpPr>
          <a:xfrm>
            <a:off x="168866" y="3867119"/>
            <a:ext cx="7311588" cy="2818298"/>
            <a:chOff x="6812239" y="22997611"/>
            <a:chExt cx="10703269" cy="41256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6D8030-EFAF-E299-F96C-CF51C226756B}"/>
                </a:ext>
              </a:extLst>
            </p:cNvPr>
            <p:cNvGrpSpPr/>
            <p:nvPr/>
          </p:nvGrpSpPr>
          <p:grpSpPr>
            <a:xfrm>
              <a:off x="6812239" y="22997611"/>
              <a:ext cx="10703269" cy="4125643"/>
              <a:chOff x="6411232" y="22997611"/>
              <a:chExt cx="10703269" cy="412564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7DA691-43AA-00ED-6068-69909C70710A}"/>
                  </a:ext>
                </a:extLst>
              </p:cNvPr>
              <p:cNvSpPr/>
              <p:nvPr/>
            </p:nvSpPr>
            <p:spPr>
              <a:xfrm>
                <a:off x="6411232" y="22997611"/>
                <a:ext cx="10703269" cy="412564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9DD3FE4-A349-E3C8-A821-434B351F3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2866" y="23764570"/>
                <a:ext cx="5074050" cy="2761696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ADA3221-3B92-352A-C8A3-CCEC5BF6D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1276" y="23764570"/>
                <a:ext cx="5051569" cy="272505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9253A4-BA1F-3C0B-5939-C771EC168B87}"/>
                </a:ext>
              </a:extLst>
            </p:cNvPr>
            <p:cNvSpPr txBox="1"/>
            <p:nvPr/>
          </p:nvSpPr>
          <p:spPr>
            <a:xfrm>
              <a:off x="8554007" y="23185552"/>
              <a:ext cx="1357746" cy="4505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ko-KR" sz="1400" b="1" dirty="0"/>
                <a:t>&lt; CD4 &gt;</a:t>
              </a:r>
              <a:endParaRPr kumimoji="1" lang="ko-KR" alt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328CDC-7BA3-7215-3AFA-FEA1CDB15326}"/>
                </a:ext>
              </a:extLst>
            </p:cNvPr>
            <p:cNvSpPr txBox="1"/>
            <p:nvPr/>
          </p:nvSpPr>
          <p:spPr>
            <a:xfrm>
              <a:off x="13830031" y="23256937"/>
              <a:ext cx="2266546" cy="4505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ko-KR" sz="1400" b="1" dirty="0"/>
                <a:t>&lt; B cell &gt;</a:t>
              </a:r>
              <a:endParaRPr kumimoji="1" lang="ko-KR" altLang="en-US" sz="1400" b="1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5233752-2E61-A91E-94C8-63F1E4A98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665" y="2536305"/>
            <a:ext cx="4142533" cy="4142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DF132F-0C83-F43A-475E-30A3912037BA}"/>
              </a:ext>
            </a:extLst>
          </p:cNvPr>
          <p:cNvGrpSpPr/>
          <p:nvPr/>
        </p:nvGrpSpPr>
        <p:grpSpPr>
          <a:xfrm>
            <a:off x="9111441" y="1011443"/>
            <a:ext cx="1948553" cy="1305592"/>
            <a:chOff x="8966241" y="1841796"/>
            <a:chExt cx="1706958" cy="11437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8942478-BD09-826C-FA43-735413ACA4D4}"/>
                </a:ext>
              </a:extLst>
            </p:cNvPr>
            <p:cNvSpPr/>
            <p:nvPr/>
          </p:nvSpPr>
          <p:spPr>
            <a:xfrm>
              <a:off x="9594997" y="1841796"/>
              <a:ext cx="395380" cy="3953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C9CB546-8AF1-52B5-C33A-895E0475E829}"/>
                </a:ext>
              </a:extLst>
            </p:cNvPr>
            <p:cNvSpPr/>
            <p:nvPr/>
          </p:nvSpPr>
          <p:spPr>
            <a:xfrm>
              <a:off x="8972337" y="2581732"/>
              <a:ext cx="395380" cy="395380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9C66815-0094-B0A8-E9BA-BDA131E3B5C3}"/>
                </a:ext>
              </a:extLst>
            </p:cNvPr>
            <p:cNvSpPr/>
            <p:nvPr/>
          </p:nvSpPr>
          <p:spPr>
            <a:xfrm>
              <a:off x="10255084" y="2576950"/>
              <a:ext cx="395380" cy="3953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5AA087-73C6-26B6-0852-1AC3AE0A736D}"/>
                </a:ext>
              </a:extLst>
            </p:cNvPr>
            <p:cNvSpPr txBox="1"/>
            <p:nvPr/>
          </p:nvSpPr>
          <p:spPr>
            <a:xfrm>
              <a:off x="9589073" y="1854820"/>
              <a:ext cx="419191" cy="40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TF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B255A3-92A4-50A4-559E-FECFB1AD7A33}"/>
                </a:ext>
              </a:extLst>
            </p:cNvPr>
            <p:cNvSpPr txBox="1"/>
            <p:nvPr/>
          </p:nvSpPr>
          <p:spPr>
            <a:xfrm>
              <a:off x="8966241" y="2579145"/>
              <a:ext cx="419191" cy="40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G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EE5C93-383D-84B1-90D1-DC11C102119C}"/>
                </a:ext>
              </a:extLst>
            </p:cNvPr>
            <p:cNvSpPr txBox="1"/>
            <p:nvPr/>
          </p:nvSpPr>
          <p:spPr>
            <a:xfrm>
              <a:off x="10254008" y="2581087"/>
              <a:ext cx="419191" cy="40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P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2500331-989E-A029-BED0-1791EC3423D9}"/>
                </a:ext>
              </a:extLst>
            </p:cNvPr>
            <p:cNvCxnSpPr>
              <a:cxnSpLocks/>
              <a:stCxn id="27" idx="3"/>
              <a:endCxn id="28" idx="7"/>
            </p:cNvCxnSpPr>
            <p:nvPr/>
          </p:nvCxnSpPr>
          <p:spPr>
            <a:xfrm flipH="1">
              <a:off x="9309815" y="2179274"/>
              <a:ext cx="343084" cy="460360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76A3D26-952B-590E-CC75-826ACE942692}"/>
                </a:ext>
              </a:extLst>
            </p:cNvPr>
            <p:cNvCxnSpPr>
              <a:cxnSpLocks/>
              <a:stCxn id="27" idx="5"/>
              <a:endCxn id="29" idx="1"/>
            </p:cNvCxnSpPr>
            <p:nvPr/>
          </p:nvCxnSpPr>
          <p:spPr>
            <a:xfrm>
              <a:off x="9932475" y="2179274"/>
              <a:ext cx="380511" cy="455578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1BFF857-8DB0-263F-3286-445749B60640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 flipV="1">
              <a:off x="9367717" y="2774640"/>
              <a:ext cx="887367" cy="4782"/>
            </a:xfrm>
            <a:prstGeom prst="straightConnector1">
              <a:avLst/>
            </a:prstGeom>
            <a:ln w="2222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3FBA4D-897C-3351-DAB6-86EB10C6EC2B}"/>
              </a:ext>
            </a:extLst>
          </p:cNvPr>
          <p:cNvSpPr txBox="1"/>
          <p:nvPr/>
        </p:nvSpPr>
        <p:spPr>
          <a:xfrm>
            <a:off x="8763760" y="455662"/>
            <a:ext cx="24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Regulatory Triplet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4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6483C8-0684-1D5D-B227-FD7A337FF949}"/>
              </a:ext>
            </a:extLst>
          </p:cNvPr>
          <p:cNvSpPr txBox="1"/>
          <p:nvPr/>
        </p:nvSpPr>
        <p:spPr>
          <a:xfrm>
            <a:off x="246353" y="117895"/>
            <a:ext cx="10601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B. Top regulatory triplet TF of 4 cell types of PBMCs predicted by TENET+</a:t>
            </a:r>
            <a:endParaRPr lang="en" altLang="ko-KR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ADAF482-3EB9-B701-2904-EFFA25DA0620}"/>
              </a:ext>
            </a:extLst>
          </p:cNvPr>
          <p:cNvSpPr/>
          <p:nvPr/>
        </p:nvSpPr>
        <p:spPr>
          <a:xfrm>
            <a:off x="1685588" y="5591328"/>
            <a:ext cx="101106" cy="104849"/>
          </a:xfrm>
          <a:prstGeom prst="ellipse">
            <a:avLst/>
          </a:prstGeom>
          <a:solidFill>
            <a:srgbClr val="8DD3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6F517-5D3D-0CF3-B2D8-4106595FD7AC}"/>
              </a:ext>
            </a:extLst>
          </p:cNvPr>
          <p:cNvSpPr txBox="1"/>
          <p:nvPr/>
        </p:nvSpPr>
        <p:spPr>
          <a:xfrm>
            <a:off x="1849023" y="5537570"/>
            <a:ext cx="3355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  <a:endParaRPr kumimoji="1" lang="ko-Kore-KR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45BFFF1-35C9-A2C7-5629-EC8880E64BF1}"/>
              </a:ext>
            </a:extLst>
          </p:cNvPr>
          <p:cNvSpPr/>
          <p:nvPr/>
        </p:nvSpPr>
        <p:spPr>
          <a:xfrm>
            <a:off x="1685588" y="5749935"/>
            <a:ext cx="101106" cy="104849"/>
          </a:xfrm>
          <a:prstGeom prst="ellipse">
            <a:avLst/>
          </a:prstGeom>
          <a:solidFill>
            <a:srgbClr val="FFF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3A1E7-B4D3-B68B-AAA8-1C9E74E71CEA}"/>
              </a:ext>
            </a:extLst>
          </p:cNvPr>
          <p:cNvSpPr txBox="1"/>
          <p:nvPr/>
        </p:nvSpPr>
        <p:spPr>
          <a:xfrm>
            <a:off x="1849023" y="5696177"/>
            <a:ext cx="3355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  <a:endParaRPr kumimoji="1" lang="ko-Kore-KR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14021CD-200F-E8ED-77FD-4ADEF672B50B}"/>
              </a:ext>
            </a:extLst>
          </p:cNvPr>
          <p:cNvSpPr/>
          <p:nvPr/>
        </p:nvSpPr>
        <p:spPr>
          <a:xfrm>
            <a:off x="1685588" y="5919212"/>
            <a:ext cx="101106" cy="104849"/>
          </a:xfrm>
          <a:prstGeom prst="ellipse">
            <a:avLst/>
          </a:prstGeom>
          <a:solidFill>
            <a:srgbClr val="FB81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0B4C8-0270-3068-0EEE-468274E5F49C}"/>
              </a:ext>
            </a:extLst>
          </p:cNvPr>
          <p:cNvSpPr txBox="1"/>
          <p:nvPr/>
        </p:nvSpPr>
        <p:spPr>
          <a:xfrm>
            <a:off x="1849022" y="5865454"/>
            <a:ext cx="3657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" dirty="0">
                <a:latin typeface="Arial" panose="020B0604020202020204" pitchFamily="34" charset="0"/>
                <a:cs typeface="Arial" panose="020B0604020202020204" pitchFamily="34" charset="0"/>
              </a:rPr>
              <a:t>B cell</a:t>
            </a:r>
            <a:endParaRPr kumimoji="1" lang="ko-Kore-KR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C0BE99-B8CA-02C7-4C5A-49F6103EAFF3}"/>
              </a:ext>
            </a:extLst>
          </p:cNvPr>
          <p:cNvSpPr/>
          <p:nvPr/>
        </p:nvSpPr>
        <p:spPr>
          <a:xfrm>
            <a:off x="1685588" y="6088489"/>
            <a:ext cx="101106" cy="104849"/>
          </a:xfrm>
          <a:prstGeom prst="ellipse">
            <a:avLst/>
          </a:prstGeom>
          <a:solidFill>
            <a:srgbClr val="BEBA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6675B-54F5-9C5E-415D-20EC1ADF5FDB}"/>
              </a:ext>
            </a:extLst>
          </p:cNvPr>
          <p:cNvSpPr txBox="1"/>
          <p:nvPr/>
        </p:nvSpPr>
        <p:spPr>
          <a:xfrm>
            <a:off x="1849023" y="6034731"/>
            <a:ext cx="521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" dirty="0">
                <a:latin typeface="Arial" panose="020B0604020202020204" pitchFamily="34" charset="0"/>
                <a:cs typeface="Arial" panose="020B0604020202020204" pitchFamily="34" charset="0"/>
              </a:rPr>
              <a:t>Monocyte</a:t>
            </a:r>
            <a:endParaRPr kumimoji="1" lang="ko-Kore-KR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3" name="그림 3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A2C13FC-8294-0332-C108-C4EABEBF0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9" t="31198" b="33662"/>
          <a:stretch/>
        </p:blipFill>
        <p:spPr>
          <a:xfrm>
            <a:off x="1685588" y="3251642"/>
            <a:ext cx="801298" cy="2250593"/>
          </a:xfrm>
          <a:prstGeom prst="rect">
            <a:avLst/>
          </a:prstGeom>
        </p:spPr>
      </p:pic>
      <p:pic>
        <p:nvPicPr>
          <p:cNvPr id="312" name="그림 3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6505520-2E9D-13EB-A62E-146BB601B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30004"/>
          <a:stretch/>
        </p:blipFill>
        <p:spPr>
          <a:xfrm>
            <a:off x="246353" y="604434"/>
            <a:ext cx="1376019" cy="57657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F67EEC-603F-AB85-4201-1C2921C9D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890" b="49178"/>
          <a:stretch/>
        </p:blipFill>
        <p:spPr>
          <a:xfrm>
            <a:off x="2681018" y="656306"/>
            <a:ext cx="5455692" cy="5545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B746B8-7B05-9BF9-DC9F-AF6A2C863C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6" r="36683" b="48930"/>
          <a:stretch/>
        </p:blipFill>
        <p:spPr>
          <a:xfrm>
            <a:off x="8497367" y="656746"/>
            <a:ext cx="3088430" cy="2772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9064DB-0124-1776-EE78-F501ADB85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07" r="65" b="48930"/>
          <a:stretch/>
        </p:blipFill>
        <p:spPr>
          <a:xfrm>
            <a:off x="8497367" y="3525307"/>
            <a:ext cx="3067377" cy="27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4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C118176-2ACD-4366-CA77-03F378D1BE5B}"/>
              </a:ext>
            </a:extLst>
          </p:cNvPr>
          <p:cNvSpPr txBox="1"/>
          <p:nvPr/>
        </p:nvSpPr>
        <p:spPr>
          <a:xfrm>
            <a:off x="196738" y="205955"/>
            <a:ext cx="1060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C. TENET+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detect cell type specific TF’s target gene &amp;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44CAD6-7446-A438-60D2-D7024BF06377}"/>
              </a:ext>
            </a:extLst>
          </p:cNvPr>
          <p:cNvGrpSpPr/>
          <p:nvPr/>
        </p:nvGrpSpPr>
        <p:grpSpPr>
          <a:xfrm>
            <a:off x="196738" y="1029915"/>
            <a:ext cx="11798525" cy="5622130"/>
            <a:chOff x="196738" y="621015"/>
            <a:chExt cx="18579686" cy="884178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5F70B20-CB4E-8F9A-E2EE-A7711E8366D6}"/>
                </a:ext>
              </a:extLst>
            </p:cNvPr>
            <p:cNvGrpSpPr/>
            <p:nvPr/>
          </p:nvGrpSpPr>
          <p:grpSpPr>
            <a:xfrm>
              <a:off x="13492998" y="4253200"/>
              <a:ext cx="5283426" cy="5209599"/>
              <a:chOff x="26996418" y="21124733"/>
              <a:chExt cx="5283426" cy="5209599"/>
            </a:xfrm>
          </p:grpSpPr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53597698-B025-493E-67B6-64B39782AF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39" r="26636"/>
              <a:stretch/>
            </p:blipFill>
            <p:spPr bwMode="auto">
              <a:xfrm>
                <a:off x="26996418" y="21124733"/>
                <a:ext cx="5283426" cy="520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3E084-10BC-538E-46C2-F2EEBCD647DD}"/>
                  </a:ext>
                </a:extLst>
              </p:cNvPr>
              <p:cNvSpPr txBox="1"/>
              <p:nvPr/>
            </p:nvSpPr>
            <p:spPr>
              <a:xfrm>
                <a:off x="29779932" y="22502760"/>
                <a:ext cx="722462" cy="290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600" dirty="0"/>
                  <a:t>LRRFIP1</a:t>
                </a:r>
                <a:endParaRPr kumimoji="1" lang="ko-KR" altLang="en-US" sz="600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BC25F9-0AC2-5B44-7FB8-F8C6413CCC03}"/>
                </a:ext>
              </a:extLst>
            </p:cNvPr>
            <p:cNvGrpSpPr/>
            <p:nvPr/>
          </p:nvGrpSpPr>
          <p:grpSpPr>
            <a:xfrm>
              <a:off x="8871773" y="815058"/>
              <a:ext cx="9417650" cy="7618512"/>
              <a:chOff x="1634123" y="1733951"/>
              <a:chExt cx="5276609" cy="4268571"/>
            </a:xfrm>
          </p:grpSpPr>
          <p:pic>
            <p:nvPicPr>
              <p:cNvPr id="29" name="그림 3">
                <a:extLst>
                  <a:ext uri="{FF2B5EF4-FFF2-40B4-BE49-F238E27FC236}">
                    <a16:creationId xmlns:a16="http://schemas.microsoft.com/office/drawing/2014/main" id="{7B8D0BB7-E03F-838F-FB39-4EE0F0CBB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123" y="1994676"/>
                <a:ext cx="2542592" cy="1779814"/>
              </a:xfrm>
              <a:prstGeom prst="rect">
                <a:avLst/>
              </a:prstGeom>
            </p:spPr>
          </p:pic>
          <p:pic>
            <p:nvPicPr>
              <p:cNvPr id="30" name="그림 4">
                <a:extLst>
                  <a:ext uri="{FF2B5EF4-FFF2-40B4-BE49-F238E27FC236}">
                    <a16:creationId xmlns:a16="http://schemas.microsoft.com/office/drawing/2014/main" id="{019A7EFA-A266-0084-CB98-242C158CF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8140" y="1994676"/>
                <a:ext cx="2542592" cy="1779814"/>
              </a:xfrm>
              <a:prstGeom prst="rect">
                <a:avLst/>
              </a:prstGeom>
            </p:spPr>
          </p:pic>
          <p:pic>
            <p:nvPicPr>
              <p:cNvPr id="31" name="그림 8">
                <a:extLst>
                  <a:ext uri="{FF2B5EF4-FFF2-40B4-BE49-F238E27FC236}">
                    <a16:creationId xmlns:a16="http://schemas.microsoft.com/office/drawing/2014/main" id="{21CAF043-0645-F8BB-5762-857C4DE31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4123" y="4222708"/>
                <a:ext cx="2542592" cy="1779814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BA617-6D7E-590B-6A32-453570FB32F2}"/>
                  </a:ext>
                </a:extLst>
              </p:cNvPr>
              <p:cNvSpPr txBox="1"/>
              <p:nvPr/>
            </p:nvSpPr>
            <p:spPr>
              <a:xfrm>
                <a:off x="1921407" y="3875805"/>
                <a:ext cx="1862984" cy="223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050" b="1" dirty="0"/>
                  <a:t>TF-TG links for four cell types</a:t>
                </a:r>
                <a:endParaRPr kumimoji="1" lang="ko-KR" altLang="en-US" sz="105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A6496A-6F18-6588-8AE7-2A3D99E2CD9A}"/>
                  </a:ext>
                </a:extLst>
              </p:cNvPr>
              <p:cNvSpPr txBox="1"/>
              <p:nvPr/>
            </p:nvSpPr>
            <p:spPr>
              <a:xfrm>
                <a:off x="2114956" y="1733951"/>
                <a:ext cx="1411806" cy="223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050" b="1" dirty="0"/>
                  <a:t>TFs for four cell types</a:t>
                </a:r>
                <a:endParaRPr kumimoji="1" lang="ko-KR" altLang="en-US" sz="105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93868C-A2A6-5BA9-13C8-D723196AB648}"/>
                  </a:ext>
                </a:extLst>
              </p:cNvPr>
              <p:cNvSpPr txBox="1"/>
              <p:nvPr/>
            </p:nvSpPr>
            <p:spPr>
              <a:xfrm>
                <a:off x="4731088" y="1733951"/>
                <a:ext cx="1942188" cy="223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050" b="1" dirty="0"/>
                  <a:t>target genes for four cell types</a:t>
                </a:r>
                <a:endParaRPr kumimoji="1" lang="ko-KR" altLang="en-US" sz="1050" b="1" dirty="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16EE002-DA37-77C3-932E-F8480CBC4A2C}"/>
                </a:ext>
              </a:extLst>
            </p:cNvPr>
            <p:cNvGrpSpPr/>
            <p:nvPr/>
          </p:nvGrpSpPr>
          <p:grpSpPr>
            <a:xfrm>
              <a:off x="196738" y="621015"/>
              <a:ext cx="8583445" cy="7510514"/>
              <a:chOff x="3318933" y="1621366"/>
              <a:chExt cx="4131734" cy="361526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93FE3FF-0F34-4D95-89E5-18D549AF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8933" y="1621366"/>
                <a:ext cx="4131734" cy="3615267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88C8BD0-B60B-43C1-3231-7D49A6661E71}"/>
                  </a:ext>
                </a:extLst>
              </p:cNvPr>
              <p:cNvSpPr/>
              <p:nvPr/>
            </p:nvSpPr>
            <p:spPr>
              <a:xfrm rot="16200000">
                <a:off x="4324371" y="4918681"/>
                <a:ext cx="551630" cy="76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ko-KR" sz="700" b="1" dirty="0">
                    <a:solidFill>
                      <a:schemeClr val="tx1"/>
                    </a:solidFill>
                  </a:rPr>
                  <a:t>TF A_CD4</a:t>
                </a:r>
                <a:endParaRPr kumimoji="1" lang="ko-KR" altLang="en-US" sz="700" b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11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DB8D67E-96BC-BD06-EE3A-7B0FB32CB405}"/>
              </a:ext>
            </a:extLst>
          </p:cNvPr>
          <p:cNvSpPr txBox="1"/>
          <p:nvPr/>
        </p:nvSpPr>
        <p:spPr>
          <a:xfrm>
            <a:off x="246353" y="131543"/>
            <a:ext cx="1060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D. TENET+ shows superior performance to find key regulators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D58F5B-43C4-0B37-8164-76E9848205AB}"/>
              </a:ext>
            </a:extLst>
          </p:cNvPr>
          <p:cNvGrpSpPr/>
          <p:nvPr/>
        </p:nvGrpSpPr>
        <p:grpSpPr>
          <a:xfrm>
            <a:off x="0" y="1441264"/>
            <a:ext cx="12202918" cy="4235219"/>
            <a:chOff x="753069" y="763820"/>
            <a:chExt cx="18113561" cy="62866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49F7CC-1AA7-886E-2291-AA1E0E02F900}"/>
                </a:ext>
              </a:extLst>
            </p:cNvPr>
            <p:cNvGrpSpPr/>
            <p:nvPr/>
          </p:nvGrpSpPr>
          <p:grpSpPr>
            <a:xfrm>
              <a:off x="1111253" y="763820"/>
              <a:ext cx="17755377" cy="6286601"/>
              <a:chOff x="-984913" y="29030492"/>
              <a:chExt cx="19480031" cy="5660749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8B54E3EC-540C-B9B0-57F3-32787099F25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210"/>
              <a:stretch/>
            </p:blipFill>
            <p:spPr bwMode="auto">
              <a:xfrm>
                <a:off x="5371200" y="29491198"/>
                <a:ext cx="6548682" cy="48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F2C3DC0-5D9A-B6EF-0CA5-2BA84AD8E3EB}"/>
                  </a:ext>
                </a:extLst>
              </p:cNvPr>
              <p:cNvGrpSpPr/>
              <p:nvPr/>
            </p:nvGrpSpPr>
            <p:grpSpPr>
              <a:xfrm>
                <a:off x="-984913" y="29030492"/>
                <a:ext cx="19480031" cy="5660749"/>
                <a:chOff x="887196" y="28506373"/>
                <a:chExt cx="16718909" cy="7398383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0CFB628-64D2-F2B1-85DD-6A062DDEFE90}"/>
                    </a:ext>
                  </a:extLst>
                </p:cNvPr>
                <p:cNvSpPr txBox="1"/>
                <p:nvPr/>
              </p:nvSpPr>
              <p:spPr>
                <a:xfrm>
                  <a:off x="9075124" y="35216490"/>
                  <a:ext cx="926309" cy="6882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900" b="1" dirty="0"/>
                    <a:t>SCENIC+</a:t>
                  </a:r>
                  <a:endParaRPr kumimoji="1" lang="ko-KR" altLang="en-US" sz="900" b="1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0D9413-A676-133C-1091-9E55C2ED8406}"/>
                    </a:ext>
                  </a:extLst>
                </p:cNvPr>
                <p:cNvSpPr txBox="1"/>
                <p:nvPr/>
              </p:nvSpPr>
              <p:spPr>
                <a:xfrm>
                  <a:off x="7008904" y="35218753"/>
                  <a:ext cx="982239" cy="430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900" b="1" dirty="0"/>
                    <a:t>SCENIC</a:t>
                  </a:r>
                  <a:endParaRPr kumimoji="1" lang="ko-KR" altLang="en-US" sz="900" b="1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C20310-0EF7-CCC8-FD36-D6FAE21FD69D}"/>
                    </a:ext>
                  </a:extLst>
                </p:cNvPr>
                <p:cNvSpPr txBox="1"/>
                <p:nvPr/>
              </p:nvSpPr>
              <p:spPr>
                <a:xfrm>
                  <a:off x="7978685" y="35218753"/>
                  <a:ext cx="982239" cy="430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900" b="1" dirty="0"/>
                    <a:t>TENET</a:t>
                  </a:r>
                  <a:endParaRPr kumimoji="1" lang="ko-KR" altLang="en-US" sz="9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E40228-B715-43E3-B11E-1EDFD9AAB284}"/>
                    </a:ext>
                  </a:extLst>
                </p:cNvPr>
                <p:cNvSpPr txBox="1"/>
                <p:nvPr/>
              </p:nvSpPr>
              <p:spPr>
                <a:xfrm>
                  <a:off x="10007272" y="35216492"/>
                  <a:ext cx="926310" cy="564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900" b="1" dirty="0"/>
                    <a:t>TENET+</a:t>
                  </a:r>
                </a:p>
                <a:p>
                  <a:pPr algn="ctr"/>
                  <a:r>
                    <a:rPr kumimoji="1" lang="en-US" altLang="ko-KR" sz="600" b="1" dirty="0"/>
                    <a:t>(Distance X)</a:t>
                  </a:r>
                  <a:endParaRPr kumimoji="1" lang="ko-KR" altLang="en-US" sz="6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FDFB017-D360-2ADE-F17D-87462F4ED65D}"/>
                    </a:ext>
                  </a:extLst>
                </p:cNvPr>
                <p:cNvSpPr txBox="1"/>
                <p:nvPr/>
              </p:nvSpPr>
              <p:spPr>
                <a:xfrm>
                  <a:off x="11036541" y="35216492"/>
                  <a:ext cx="926309" cy="430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900" b="1" dirty="0"/>
                    <a:t>TENET+</a:t>
                  </a:r>
                  <a:endParaRPr kumimoji="1" lang="ko-KR" altLang="en-US" sz="9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C7EBF2E-AFE9-BADF-8D6D-915BE358CF3E}"/>
                    </a:ext>
                  </a:extLst>
                </p:cNvPr>
                <p:cNvSpPr txBox="1"/>
                <p:nvPr/>
              </p:nvSpPr>
              <p:spPr>
                <a:xfrm>
                  <a:off x="6076928" y="33607119"/>
                  <a:ext cx="754180" cy="45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r"/>
                  <a:r>
                    <a:rPr kumimoji="1" lang="en-US" altLang="ko-KR" sz="1100" b="1" dirty="0"/>
                    <a:t>0.15</a:t>
                  </a:r>
                  <a:endParaRPr kumimoji="1" lang="ko-KR" altLang="en-US" sz="11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81D1465-7730-0B9A-FEAD-72ECF3CA9839}"/>
                    </a:ext>
                  </a:extLst>
                </p:cNvPr>
                <p:cNvSpPr txBox="1"/>
                <p:nvPr/>
              </p:nvSpPr>
              <p:spPr>
                <a:xfrm rot="16200000">
                  <a:off x="6013777" y="32148129"/>
                  <a:ext cx="882238" cy="3900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endParaRPr kumimoji="1" lang="ko-KR" altLang="en-US" sz="11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A8B195E-16B6-BB4A-AE3D-FD446818BB7C}"/>
                    </a:ext>
                  </a:extLst>
                </p:cNvPr>
                <p:cNvSpPr txBox="1"/>
                <p:nvPr/>
              </p:nvSpPr>
              <p:spPr>
                <a:xfrm>
                  <a:off x="6076928" y="32164933"/>
                  <a:ext cx="754180" cy="45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r"/>
                  <a:r>
                    <a:rPr kumimoji="1" lang="en-US" altLang="ko-KR" sz="1100" b="1" dirty="0"/>
                    <a:t>0.20</a:t>
                  </a:r>
                  <a:endParaRPr kumimoji="1" lang="ko-KR" altLang="en-US" sz="11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A45D033-A520-9CE6-0DAD-C42CDE3F6D87}"/>
                    </a:ext>
                  </a:extLst>
                </p:cNvPr>
                <p:cNvSpPr txBox="1"/>
                <p:nvPr/>
              </p:nvSpPr>
              <p:spPr>
                <a:xfrm>
                  <a:off x="6076928" y="30631589"/>
                  <a:ext cx="754180" cy="45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r"/>
                  <a:r>
                    <a:rPr kumimoji="1" lang="en-US" altLang="ko-KR" sz="1100" b="1" dirty="0"/>
                    <a:t>0.25</a:t>
                  </a:r>
                  <a:endParaRPr kumimoji="1" lang="ko-KR" altLang="en-US" sz="11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2CF0672-502D-3B7E-FE8D-07959BB9EBE8}"/>
                    </a:ext>
                  </a:extLst>
                </p:cNvPr>
                <p:cNvSpPr txBox="1"/>
                <p:nvPr/>
              </p:nvSpPr>
              <p:spPr>
                <a:xfrm>
                  <a:off x="7215145" y="28631428"/>
                  <a:ext cx="5103120" cy="108975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 dirty="0"/>
                    <a:t>Transcription Factor</a:t>
                  </a:r>
                </a:p>
                <a:p>
                  <a:pPr algn="ctr"/>
                  <a:r>
                    <a:rPr kumimoji="1" lang="en-US" altLang="ko-KR" sz="1600" b="1" dirty="0"/>
                    <a:t>F1 score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44DFC6E-CEB9-9984-8248-9549B23A591B}"/>
                    </a:ext>
                  </a:extLst>
                </p:cNvPr>
                <p:cNvSpPr txBox="1"/>
                <p:nvPr/>
              </p:nvSpPr>
              <p:spPr>
                <a:xfrm rot="16200000">
                  <a:off x="4415472" y="32054618"/>
                  <a:ext cx="3320660" cy="45891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b="1" dirty="0"/>
                    <a:t>F1 score</a:t>
                  </a:r>
                  <a:endParaRPr kumimoji="1" lang="ko-KR" altLang="en-US" sz="1400" b="1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10F8C9-FF32-DD3C-187A-15485761FDE4}"/>
                    </a:ext>
                  </a:extLst>
                </p:cNvPr>
                <p:cNvSpPr txBox="1"/>
                <p:nvPr/>
              </p:nvSpPr>
              <p:spPr>
                <a:xfrm>
                  <a:off x="12502985" y="28506373"/>
                  <a:ext cx="5103120" cy="6309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 dirty="0"/>
                    <a:t>Chip-seq hypergeometric test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CD5493-8126-8754-6B11-2C3CEEB46C78}"/>
                    </a:ext>
                  </a:extLst>
                </p:cNvPr>
                <p:cNvSpPr txBox="1"/>
                <p:nvPr/>
              </p:nvSpPr>
              <p:spPr>
                <a:xfrm>
                  <a:off x="887196" y="28506373"/>
                  <a:ext cx="5103120" cy="6309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 dirty="0"/>
                    <a:t>ROC curve</a:t>
                  </a:r>
                </a:p>
              </p:txBody>
            </p:sp>
          </p:grpSp>
        </p:grpSp>
        <p:pic>
          <p:nvPicPr>
            <p:cNvPr id="38" name="그림 37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2B846694-4877-1A36-7A21-16AD0CC52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69" y="1534395"/>
              <a:ext cx="5333744" cy="528525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91D61A-02DA-AE63-043C-3A3A8F69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4981" y="1341405"/>
              <a:ext cx="5566630" cy="504130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5769C77-0A17-3938-924E-EE51C3D0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5446" y="6364033"/>
              <a:ext cx="5587388" cy="355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89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371</Words>
  <Application>Microsoft Macintosh PowerPoint</Application>
  <PresentationFormat>와이드스크린</PresentationFormat>
  <Paragraphs>111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Harding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김현규</dc:creator>
  <cp:lastModifiedBy>김현규</cp:lastModifiedBy>
  <cp:revision>18</cp:revision>
  <dcterms:created xsi:type="dcterms:W3CDTF">2024-11-21T02:17:13Z</dcterms:created>
  <dcterms:modified xsi:type="dcterms:W3CDTF">2025-02-17T08:26:04Z</dcterms:modified>
</cp:coreProperties>
</file>